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y="6858000" cx="12192000"/>
  <p:notesSz cx="6858000" cy="9144000"/>
  <p:embeddedFontLst>
    <p:embeddedFont>
      <p:font typeface="Century Gothic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3" Type="http://schemas.openxmlformats.org/officeDocument/2006/relationships/font" Target="fonts/CenturyGothic-bold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CenturyGothic-regular.fntdata"/><Relationship Id="rId82" Type="http://schemas.openxmlformats.org/officeDocument/2006/relationships/font" Target="fonts/CenturyGothic-italic.fntdata"/><Relationship Id="rId81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1" name="Google Shape;1581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6" name="Google Shape;1596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535179" y="5947812"/>
            <a:ext cx="10584584" cy="37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535180" y="4894690"/>
            <a:ext cx="10631583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11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82" y="3577295"/>
            <a:ext cx="2444399" cy="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Green">
  <p:cSld name="Transition - Gree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713646" y="2025211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Pink">
  <p:cSld name="Transition - Pi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rgbClr val="B5137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Blue">
  <p:cSld name="Transition - Blu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">
  <p:cSld name="Title Centere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- NO LOGO">
  <p:cSld name="Title Centered - NO LOG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-1835439" y="-1743717"/>
            <a:ext cx="16365158" cy="9478072"/>
            <a:chOff x="-1651895" y="-1569346"/>
            <a:chExt cx="14728641" cy="8530265"/>
          </a:xfrm>
        </p:grpSpPr>
        <p:sp>
          <p:nvSpPr>
            <p:cNvPr id="99" name="Google Shape;99;p16"/>
            <p:cNvSpPr/>
            <p:nvPr/>
          </p:nvSpPr>
          <p:spPr>
            <a:xfrm>
              <a:off x="9509200" y="3086974"/>
              <a:ext cx="3567546" cy="3085226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457569" y="766458"/>
              <a:ext cx="8057662" cy="4639284"/>
            </a:xfrm>
            <a:prstGeom prst="hexagon">
              <a:avLst>
                <a:gd fmla="val 29030" name="adj"/>
                <a:gd fmla="val 115470" name="vf"/>
              </a:avLst>
            </a:prstGeom>
            <a:gradFill>
              <a:gsLst>
                <a:gs pos="0">
                  <a:srgbClr val="204C1A">
                    <a:alpha val="31764"/>
                  </a:srgbClr>
                </a:gs>
                <a:gs pos="100000">
                  <a:srgbClr val="409935">
                    <a:alpha val="5294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1651895" y="-801280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498437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-759061" y="3077308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6B2E0E">
                    <a:alpha val="31764"/>
                  </a:srgbClr>
                </a:gs>
                <a:gs pos="100000">
                  <a:srgbClr val="D65D1E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73427" y="-788719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457569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595959">
                    <a:alpha val="30980"/>
                  </a:srgbClr>
                </a:gs>
                <a:gs pos="100000">
                  <a:srgbClr val="B3B3B3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9499675" y="-1569346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B3B3B3">
                    <a:alpha val="31764"/>
                  </a:srgbClr>
                </a:gs>
                <a:gs pos="100000">
                  <a:srgbClr val="595959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Two Content">
  <p:cSld name="Title, Subtitle, and 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553720" y="412645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10306" y="2085299"/>
            <a:ext cx="5494514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274154" y="2085299"/>
            <a:ext cx="5494513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Highlight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553720" y="5734721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">
  <p:cSld name="Full Screen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Highlight">
  <p:cSld name="TOP Highl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553720" y="390396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/>
        </p:nvSpPr>
        <p:spPr>
          <a:xfrm>
            <a:off x="11617969" y="6513897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">
  <p:cSld name="LEFT Highl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 + LOGO + PAGE NUMBER">
  <p:cSld name="LEFT Highlight + LOGO + PAGE 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grpSp>
        <p:nvGrpSpPr>
          <p:cNvPr id="131" name="Google Shape;131;p22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32" name="Google Shape;132;p22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2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43" cap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ru-RU" sz="1167" cap="non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ighlight">
  <p:cSld name="RIGHT Highligh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6887308" y="2568755"/>
            <a:ext cx="4634802" cy="170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2311" r="45524" t="4778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s">
  <p:cSld name="Title Slide - Imag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38" name="Google Shape;38;p5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28468" y="2581003"/>
            <a:ext cx="645377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Exploding Triangles">
  <p:cSld name="Title Slide - Exploding Triangl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6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46" name="Google Shape;46;p6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28467" y="2581003"/>
            <a:ext cx="645160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574167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w/ Subtitle - NO LOGO">
  <p:cSld name="Centered Title w/ Subtitle - NO LOG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8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- NO LOGO &amp; PAGE NUMBER">
  <p:cSld name="Title, Subtitle, and Content - NO LOGO &amp; PAGE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722379" y="6397925"/>
            <a:ext cx="575688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9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68960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69697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sz="2222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Orange">
  <p:cSld name="Transition - Oran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13647" y="2025211"/>
            <a:ext cx="8301201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6666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1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555271" y="419597"/>
            <a:ext cx="11081461" cy="62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22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74892" y="2075715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 b="0" i="0" sz="2667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9697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b="0" i="0" sz="222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69697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–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69697" lvl="4" marL="22860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69697" lvl="5" marL="27432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69697" lvl="6" marL="32004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69696" lvl="7" marL="36576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69696" lvl="8" marL="41148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grpSp>
        <p:nvGrpSpPr>
          <p:cNvPr id="15" name="Google Shape;15;p1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6" name="Google Shape;16;p1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22.jp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14.jpg"/><Relationship Id="rId5" Type="http://schemas.openxmlformats.org/officeDocument/2006/relationships/image" Target="../media/image22.jp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14.jpg"/><Relationship Id="rId5" Type="http://schemas.openxmlformats.org/officeDocument/2006/relationships/image" Target="../media/image17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26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Relationship Id="rId5" Type="http://schemas.openxmlformats.org/officeDocument/2006/relationships/image" Target="../media/image26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jpg"/><Relationship Id="rId4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5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59.jpg"/><Relationship Id="rId5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56.png"/><Relationship Id="rId5" Type="http://schemas.openxmlformats.org/officeDocument/2006/relationships/image" Target="../media/image5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59.jpg"/><Relationship Id="rId5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55.png"/><Relationship Id="rId5" Type="http://schemas.openxmlformats.org/officeDocument/2006/relationships/image" Target="../media/image6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Relationship Id="rId4" Type="http://schemas.openxmlformats.org/officeDocument/2006/relationships/image" Target="../media/image72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6.png"/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9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jpg"/><Relationship Id="rId4" Type="http://schemas.openxmlformats.org/officeDocument/2006/relationships/image" Target="../media/image7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jpg"/><Relationship Id="rId4" Type="http://schemas.openxmlformats.org/officeDocument/2006/relationships/image" Target="../media/image79.jpg"/><Relationship Id="rId5" Type="http://schemas.openxmlformats.org/officeDocument/2006/relationships/image" Target="../media/image87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0.jpg"/><Relationship Id="rId4" Type="http://schemas.openxmlformats.org/officeDocument/2006/relationships/image" Target="../media/image84.jpg"/><Relationship Id="rId9" Type="http://schemas.openxmlformats.org/officeDocument/2006/relationships/image" Target="../media/image83.jpg"/><Relationship Id="rId5" Type="http://schemas.openxmlformats.org/officeDocument/2006/relationships/image" Target="../media/image82.jpg"/><Relationship Id="rId6" Type="http://schemas.openxmlformats.org/officeDocument/2006/relationships/image" Target="../media/image85.jpg"/><Relationship Id="rId7" Type="http://schemas.openxmlformats.org/officeDocument/2006/relationships/image" Target="../media/image86.jpg"/><Relationship Id="rId8" Type="http://schemas.openxmlformats.org/officeDocument/2006/relationships/image" Target="../media/image88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35180" y="5376001"/>
            <a:ext cx="32900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ru-RU" sz="2400"/>
              <a:t>Дмитрий Коробченко</a:t>
            </a:r>
            <a:endParaRPr sz="24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535180" y="4217551"/>
            <a:ext cx="11391532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ОБУЧЕНИЕ ЭМБЕДДИНГОВ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РАССТОЯНИЕ МЕЖДУ ОБЪЕКТАМИ</a:t>
            </a:r>
            <a:endParaRPr/>
          </a:p>
        </p:txBody>
      </p:sp>
      <p:sp>
        <p:nvSpPr>
          <p:cNvPr id="354" name="Google Shape;354;p33"/>
          <p:cNvSpPr txBox="1"/>
          <p:nvPr/>
        </p:nvSpPr>
        <p:spPr>
          <a:xfrm>
            <a:off x="1897804" y="1919688"/>
            <a:ext cx="3317944" cy="51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Два изображения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55" name="Google Shape;355;p33"/>
          <p:cNvGrpSpPr/>
          <p:nvPr/>
        </p:nvGrpSpPr>
        <p:grpSpPr>
          <a:xfrm>
            <a:off x="915524" y="2798161"/>
            <a:ext cx="5738466" cy="2500364"/>
            <a:chOff x="680379" y="2873349"/>
            <a:chExt cx="4319678" cy="1882170"/>
          </a:xfrm>
        </p:grpSpPr>
        <p:pic>
          <p:nvPicPr>
            <p:cNvPr id="356" name="Google Shape;356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0379" y="2873349"/>
              <a:ext cx="2059945" cy="1882169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57" name="Google Shape;357;p33"/>
            <p:cNvPicPr preferRelativeResize="0"/>
            <p:nvPr/>
          </p:nvPicPr>
          <p:blipFill rotWithShape="1">
            <a:blip r:embed="rId4">
              <a:alphaModFix/>
            </a:blip>
            <a:srcRect b="37267" l="31452" r="40684" t="24591"/>
            <a:stretch/>
          </p:blipFill>
          <p:spPr>
            <a:xfrm>
              <a:off x="2940112" y="2873349"/>
              <a:ext cx="2059945" cy="188217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РАССТОЯНИЕ МЕЖДУ ОБЪЕКТАМИ</a:t>
            </a:r>
            <a:endParaRPr/>
          </a:p>
        </p:txBody>
      </p:sp>
      <p:sp>
        <p:nvSpPr>
          <p:cNvPr id="363" name="Google Shape;363;p34"/>
          <p:cNvSpPr/>
          <p:nvPr/>
        </p:nvSpPr>
        <p:spPr>
          <a:xfrm>
            <a:off x="7064650" y="3507440"/>
            <a:ext cx="1219996" cy="9546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1897804" y="1919688"/>
            <a:ext cx="3317944" cy="51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Два изображения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5" name="Google Shape;365;p34"/>
          <p:cNvCxnSpPr/>
          <p:nvPr/>
        </p:nvCxnSpPr>
        <p:spPr>
          <a:xfrm>
            <a:off x="9152565" y="4543688"/>
            <a:ext cx="1922394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6" name="Google Shape;366;p34"/>
          <p:cNvCxnSpPr/>
          <p:nvPr/>
        </p:nvCxnSpPr>
        <p:spPr>
          <a:xfrm rot="10800000">
            <a:off x="9397720" y="2889767"/>
            <a:ext cx="0" cy="185345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7" name="Google Shape;367;p34"/>
          <p:cNvCxnSpPr/>
          <p:nvPr/>
        </p:nvCxnSpPr>
        <p:spPr>
          <a:xfrm flipH="1">
            <a:off x="8386305" y="4457993"/>
            <a:ext cx="1129624" cy="955835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8" name="Google Shape;368;p34"/>
          <p:cNvSpPr/>
          <p:nvPr/>
        </p:nvSpPr>
        <p:spPr>
          <a:xfrm>
            <a:off x="10809903" y="3899605"/>
            <a:ext cx="297474" cy="297474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9576063" y="3147603"/>
            <a:ext cx="297474" cy="297474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8541482" y="1919687"/>
            <a:ext cx="2366636" cy="51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Эмбеддинги</a:t>
            </a:r>
            <a:endParaRPr/>
          </a:p>
        </p:txBody>
      </p:sp>
      <p:grpSp>
        <p:nvGrpSpPr>
          <p:cNvPr id="371" name="Google Shape;371;p34"/>
          <p:cNvGrpSpPr/>
          <p:nvPr/>
        </p:nvGrpSpPr>
        <p:grpSpPr>
          <a:xfrm>
            <a:off x="915524" y="2798161"/>
            <a:ext cx="5738466" cy="2500364"/>
            <a:chOff x="680379" y="2873349"/>
            <a:chExt cx="4319678" cy="1882170"/>
          </a:xfrm>
        </p:grpSpPr>
        <p:pic>
          <p:nvPicPr>
            <p:cNvPr id="372" name="Google Shape;372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0379" y="2873349"/>
              <a:ext cx="2059945" cy="1882169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73" name="Google Shape;373;p34"/>
            <p:cNvPicPr preferRelativeResize="0"/>
            <p:nvPr/>
          </p:nvPicPr>
          <p:blipFill rotWithShape="1">
            <a:blip r:embed="rId4">
              <a:alphaModFix/>
            </a:blip>
            <a:srcRect b="37267" l="31452" r="40684" t="24591"/>
            <a:stretch/>
          </p:blipFill>
          <p:spPr>
            <a:xfrm>
              <a:off x="2940112" y="2873349"/>
              <a:ext cx="2059945" cy="188217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РАССТОЯНИЕ МЕЖДУ ОБЪЕКТАМИ</a:t>
            </a:r>
            <a:endParaRPr/>
          </a:p>
        </p:txBody>
      </p:sp>
      <p:sp>
        <p:nvSpPr>
          <p:cNvPr id="379" name="Google Shape;379;p35"/>
          <p:cNvSpPr/>
          <p:nvPr/>
        </p:nvSpPr>
        <p:spPr>
          <a:xfrm>
            <a:off x="7064650" y="3507440"/>
            <a:ext cx="1219996" cy="9546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1897804" y="1919688"/>
            <a:ext cx="3317944" cy="51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Два изображения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81" name="Google Shape;381;p35"/>
          <p:cNvCxnSpPr/>
          <p:nvPr/>
        </p:nvCxnSpPr>
        <p:spPr>
          <a:xfrm>
            <a:off x="9152565" y="4543688"/>
            <a:ext cx="1922394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2" name="Google Shape;382;p35"/>
          <p:cNvCxnSpPr/>
          <p:nvPr/>
        </p:nvCxnSpPr>
        <p:spPr>
          <a:xfrm rot="10800000">
            <a:off x="9397720" y="2889767"/>
            <a:ext cx="0" cy="185345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3" name="Google Shape;383;p35"/>
          <p:cNvCxnSpPr/>
          <p:nvPr/>
        </p:nvCxnSpPr>
        <p:spPr>
          <a:xfrm flipH="1">
            <a:off x="8386305" y="4457993"/>
            <a:ext cx="1129624" cy="955835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4" name="Google Shape;384;p35"/>
          <p:cNvSpPr/>
          <p:nvPr/>
        </p:nvSpPr>
        <p:spPr>
          <a:xfrm>
            <a:off x="10809903" y="3899605"/>
            <a:ext cx="297474" cy="297474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35"/>
          <p:cNvSpPr/>
          <p:nvPr/>
        </p:nvSpPr>
        <p:spPr>
          <a:xfrm>
            <a:off x="9576063" y="3147603"/>
            <a:ext cx="297474" cy="297474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8541482" y="1919687"/>
            <a:ext cx="2366636" cy="51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Эмбеддинги</a:t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915524" y="2798161"/>
            <a:ext cx="5738466" cy="2500364"/>
            <a:chOff x="680379" y="2873349"/>
            <a:chExt cx="4319678" cy="1882170"/>
          </a:xfrm>
        </p:grpSpPr>
        <p:pic>
          <p:nvPicPr>
            <p:cNvPr id="388" name="Google Shape;38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0379" y="2873349"/>
              <a:ext cx="2059945" cy="1882169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89" name="Google Shape;389;p35"/>
            <p:cNvPicPr preferRelativeResize="0"/>
            <p:nvPr/>
          </p:nvPicPr>
          <p:blipFill rotWithShape="1">
            <a:blip r:embed="rId4">
              <a:alphaModFix/>
            </a:blip>
            <a:srcRect b="37267" l="31452" r="40684" t="24591"/>
            <a:stretch/>
          </p:blipFill>
          <p:spPr>
            <a:xfrm>
              <a:off x="2940112" y="2873349"/>
              <a:ext cx="2059945" cy="188217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390" name="Google Shape;390;p35"/>
          <p:cNvCxnSpPr/>
          <p:nvPr/>
        </p:nvCxnSpPr>
        <p:spPr>
          <a:xfrm rot="10800000">
            <a:off x="9847184" y="3404798"/>
            <a:ext cx="965831" cy="579498"/>
          </a:xfrm>
          <a:prstGeom prst="straightConnector1">
            <a:avLst/>
          </a:prstGeom>
          <a:noFill/>
          <a:ln cap="flat" cmpd="sng" w="5715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1" name="Google Shape;391;p35"/>
          <p:cNvSpPr/>
          <p:nvPr/>
        </p:nvSpPr>
        <p:spPr>
          <a:xfrm>
            <a:off x="10288565" y="3061561"/>
            <a:ext cx="546352" cy="5584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СВЁРТОЧНАЯ НЕЙРОННАЯ СЕТЬ</a:t>
            </a:r>
            <a:endParaRPr/>
          </a:p>
        </p:txBody>
      </p:sp>
      <p:sp>
        <p:nvSpPr>
          <p:cNvPr id="397" name="Google Shape;397;p36"/>
          <p:cNvSpPr/>
          <p:nvPr/>
        </p:nvSpPr>
        <p:spPr>
          <a:xfrm>
            <a:off x="2982806" y="2179181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3213489" y="2450104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3444172" y="2721027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3674856" y="2991951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1" name="Google Shape;401;p36"/>
          <p:cNvSpPr/>
          <p:nvPr/>
        </p:nvSpPr>
        <p:spPr>
          <a:xfrm>
            <a:off x="5735141" y="2874456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2" name="Google Shape;402;p36"/>
          <p:cNvSpPr/>
          <p:nvPr/>
        </p:nvSpPr>
        <p:spPr>
          <a:xfrm>
            <a:off x="5934758" y="308953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6134375" y="3304613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6333992" y="3519692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6999258" y="2586187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7094799" y="269044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36"/>
          <p:cNvSpPr/>
          <p:nvPr/>
        </p:nvSpPr>
        <p:spPr>
          <a:xfrm>
            <a:off x="7190341" y="279469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7285883" y="289895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7381425" y="300320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36"/>
          <p:cNvSpPr/>
          <p:nvPr/>
        </p:nvSpPr>
        <p:spPr>
          <a:xfrm>
            <a:off x="7476967" y="310746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7572508" y="321171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7668050" y="331597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7763592" y="3420225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7859134" y="3524480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7954676" y="3628735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8050217" y="3732990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8145762" y="3837247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8314572" y="2537938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8417439" y="2650412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8520306" y="276288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623174" y="287536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8726041" y="298783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3" name="Google Shape;423;p36"/>
          <p:cNvSpPr/>
          <p:nvPr/>
        </p:nvSpPr>
        <p:spPr>
          <a:xfrm>
            <a:off x="8828908" y="310030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36"/>
          <p:cNvSpPr/>
          <p:nvPr/>
        </p:nvSpPr>
        <p:spPr>
          <a:xfrm>
            <a:off x="8931775" y="321278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9034643" y="332525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9137510" y="343772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9240377" y="355020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9343244" y="366267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9446112" y="377515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9548980" y="388762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222" y="2858432"/>
            <a:ext cx="2055867" cy="2053895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36"/>
          <p:cNvSpPr/>
          <p:nvPr/>
        </p:nvSpPr>
        <p:spPr>
          <a:xfrm>
            <a:off x="4019149" y="3463070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1684790" y="4146812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6654717" y="3664880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8265049" y="4047087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6" name="Google Shape;436;p36"/>
          <p:cNvCxnSpPr/>
          <p:nvPr/>
        </p:nvCxnSpPr>
        <p:spPr>
          <a:xfrm>
            <a:off x="2196942" y="4138223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37" name="Google Shape;437;p36"/>
          <p:cNvCxnSpPr/>
          <p:nvPr/>
        </p:nvCxnSpPr>
        <p:spPr>
          <a:xfrm flipH="1" rot="10800000">
            <a:off x="2205978" y="4340598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38" name="Google Shape;438;p36"/>
          <p:cNvCxnSpPr/>
          <p:nvPr/>
        </p:nvCxnSpPr>
        <p:spPr>
          <a:xfrm>
            <a:off x="4261809" y="3470082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39" name="Google Shape;439;p36"/>
          <p:cNvCxnSpPr/>
          <p:nvPr/>
        </p:nvCxnSpPr>
        <p:spPr>
          <a:xfrm>
            <a:off x="4277673" y="3704070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40" name="Google Shape;440;p36"/>
          <p:cNvCxnSpPr/>
          <p:nvPr/>
        </p:nvCxnSpPr>
        <p:spPr>
          <a:xfrm>
            <a:off x="6895168" y="3664411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41" name="Google Shape;441;p36"/>
          <p:cNvCxnSpPr/>
          <p:nvPr/>
        </p:nvCxnSpPr>
        <p:spPr>
          <a:xfrm>
            <a:off x="6909048" y="3908314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42" name="Google Shape;442;p36"/>
          <p:cNvCxnSpPr/>
          <p:nvPr/>
        </p:nvCxnSpPr>
        <p:spPr>
          <a:xfrm flipH="1" rot="10800000">
            <a:off x="8445174" y="4035223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43" name="Google Shape;443;p36"/>
          <p:cNvCxnSpPr/>
          <p:nvPr/>
        </p:nvCxnSpPr>
        <p:spPr>
          <a:xfrm flipH="1" rot="10800000">
            <a:off x="8447818" y="4035223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44" name="Google Shape;444;p36"/>
          <p:cNvCxnSpPr/>
          <p:nvPr/>
        </p:nvCxnSpPr>
        <p:spPr>
          <a:xfrm flipH="1" rot="10800000">
            <a:off x="9827149" y="4152446"/>
            <a:ext cx="788690" cy="296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45" name="Google Shape;445;p36"/>
          <p:cNvCxnSpPr/>
          <p:nvPr/>
        </p:nvCxnSpPr>
        <p:spPr>
          <a:xfrm>
            <a:off x="8592197" y="2522859"/>
            <a:ext cx="1052092" cy="103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46" name="Google Shape;446;p36"/>
          <p:cNvSpPr/>
          <p:nvPr/>
        </p:nvSpPr>
        <p:spPr>
          <a:xfrm>
            <a:off x="4973224" y="4322503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7" name="Google Shape;447;p36"/>
          <p:cNvSpPr/>
          <p:nvPr/>
        </p:nvSpPr>
        <p:spPr>
          <a:xfrm>
            <a:off x="6504417" y="3713985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8468364" y="3937398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36"/>
          <p:cNvSpPr/>
          <p:nvPr/>
        </p:nvSpPr>
        <p:spPr>
          <a:xfrm>
            <a:off x="9630209" y="4018038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0" name="Google Shape;450;p36"/>
          <p:cNvSpPr txBox="1"/>
          <p:nvPr/>
        </p:nvSpPr>
        <p:spPr>
          <a:xfrm>
            <a:off x="713999" y="2244373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cxnSp>
        <p:nvCxnSpPr>
          <p:cNvPr id="451" name="Google Shape;451;p36"/>
          <p:cNvCxnSpPr/>
          <p:nvPr/>
        </p:nvCxnSpPr>
        <p:spPr>
          <a:xfrm>
            <a:off x="9631589" y="2523671"/>
            <a:ext cx="996950" cy="160655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36"/>
          <p:cNvCxnSpPr/>
          <p:nvPr/>
        </p:nvCxnSpPr>
        <p:spPr>
          <a:xfrm flipH="1" rot="10800000">
            <a:off x="10647589" y="3699215"/>
            <a:ext cx="441325" cy="44370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53" name="Google Shape;453;p36"/>
          <p:cNvCxnSpPr/>
          <p:nvPr/>
        </p:nvCxnSpPr>
        <p:spPr>
          <a:xfrm>
            <a:off x="9637939" y="2523672"/>
            <a:ext cx="806450" cy="952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54" name="Google Shape;454;p36"/>
          <p:cNvSpPr/>
          <p:nvPr/>
        </p:nvSpPr>
        <p:spPr>
          <a:xfrm>
            <a:off x="9584556" y="2480908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10587574" y="4099807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10015672" y="1782973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/>
          </a:p>
        </p:txBody>
      </p:sp>
      <p:grpSp>
        <p:nvGrpSpPr>
          <p:cNvPr id="457" name="Google Shape;457;p36"/>
          <p:cNvGrpSpPr/>
          <p:nvPr/>
        </p:nvGrpSpPr>
        <p:grpSpPr>
          <a:xfrm>
            <a:off x="10402511" y="2437266"/>
            <a:ext cx="2009399" cy="1426483"/>
            <a:chOff x="8498618" y="3829782"/>
            <a:chExt cx="2009399" cy="1426483"/>
          </a:xfrm>
        </p:grpSpPr>
        <p:cxnSp>
          <p:nvCxnSpPr>
            <p:cNvPr id="458" name="Google Shape;458;p36"/>
            <p:cNvCxnSpPr/>
            <p:nvPr/>
          </p:nvCxnSpPr>
          <p:spPr>
            <a:xfrm>
              <a:off x="8540750" y="4006850"/>
              <a:ext cx="673100" cy="1098550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9" name="Google Shape;459;p36"/>
            <p:cNvSpPr/>
            <p:nvPr/>
          </p:nvSpPr>
          <p:spPr>
            <a:xfrm>
              <a:off x="8498618" y="396963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9165602" y="505804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8665364" y="424000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8832110" y="451717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8998856" y="4782767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4" name="Google Shape;464;p36"/>
            <p:cNvSpPr txBox="1"/>
            <p:nvPr/>
          </p:nvSpPr>
          <p:spPr>
            <a:xfrm>
              <a:off x="8618448" y="3829782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465" name="Google Shape;465;p36"/>
            <p:cNvSpPr txBox="1"/>
            <p:nvPr/>
          </p:nvSpPr>
          <p:spPr>
            <a:xfrm>
              <a:off x="8780612" y="4101764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466" name="Google Shape;466;p36"/>
            <p:cNvSpPr txBox="1"/>
            <p:nvPr/>
          </p:nvSpPr>
          <p:spPr>
            <a:xfrm>
              <a:off x="8965636" y="4373747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467" name="Google Shape;467;p36"/>
            <p:cNvSpPr txBox="1"/>
            <p:nvPr/>
          </p:nvSpPr>
          <p:spPr>
            <a:xfrm>
              <a:off x="9150660" y="4645728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468" name="Google Shape;468;p36"/>
            <p:cNvSpPr txBox="1"/>
            <p:nvPr/>
          </p:nvSpPr>
          <p:spPr>
            <a:xfrm>
              <a:off x="9335685" y="4917711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СВЁРТОЧНАЯ НЕЙРОННАЯ СЕТЬ</a:t>
            </a:r>
            <a:endParaRPr/>
          </a:p>
        </p:txBody>
      </p:sp>
      <p:sp>
        <p:nvSpPr>
          <p:cNvPr id="474" name="Google Shape;474;p37"/>
          <p:cNvSpPr/>
          <p:nvPr/>
        </p:nvSpPr>
        <p:spPr>
          <a:xfrm>
            <a:off x="2982806" y="2179181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3213489" y="2450104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6" name="Google Shape;476;p37"/>
          <p:cNvSpPr/>
          <p:nvPr/>
        </p:nvSpPr>
        <p:spPr>
          <a:xfrm>
            <a:off x="3444172" y="2721027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37"/>
          <p:cNvSpPr/>
          <p:nvPr/>
        </p:nvSpPr>
        <p:spPr>
          <a:xfrm>
            <a:off x="3674856" y="2991951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37"/>
          <p:cNvSpPr/>
          <p:nvPr/>
        </p:nvSpPr>
        <p:spPr>
          <a:xfrm>
            <a:off x="5735141" y="2874456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5934758" y="308953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0" name="Google Shape;480;p37"/>
          <p:cNvSpPr/>
          <p:nvPr/>
        </p:nvSpPr>
        <p:spPr>
          <a:xfrm>
            <a:off x="6134375" y="3304613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1" name="Google Shape;481;p37"/>
          <p:cNvSpPr/>
          <p:nvPr/>
        </p:nvSpPr>
        <p:spPr>
          <a:xfrm>
            <a:off x="6333992" y="3519692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2" name="Google Shape;482;p37"/>
          <p:cNvSpPr/>
          <p:nvPr/>
        </p:nvSpPr>
        <p:spPr>
          <a:xfrm>
            <a:off x="6999258" y="2586187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37"/>
          <p:cNvSpPr/>
          <p:nvPr/>
        </p:nvSpPr>
        <p:spPr>
          <a:xfrm>
            <a:off x="7094799" y="269044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4" name="Google Shape;484;p37"/>
          <p:cNvSpPr/>
          <p:nvPr/>
        </p:nvSpPr>
        <p:spPr>
          <a:xfrm>
            <a:off x="7190341" y="279469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5" name="Google Shape;485;p37"/>
          <p:cNvSpPr/>
          <p:nvPr/>
        </p:nvSpPr>
        <p:spPr>
          <a:xfrm>
            <a:off x="7285883" y="289895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37"/>
          <p:cNvSpPr/>
          <p:nvPr/>
        </p:nvSpPr>
        <p:spPr>
          <a:xfrm>
            <a:off x="7381425" y="300320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7" name="Google Shape;487;p37"/>
          <p:cNvSpPr/>
          <p:nvPr/>
        </p:nvSpPr>
        <p:spPr>
          <a:xfrm>
            <a:off x="7476967" y="310746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8" name="Google Shape;488;p37"/>
          <p:cNvSpPr/>
          <p:nvPr/>
        </p:nvSpPr>
        <p:spPr>
          <a:xfrm>
            <a:off x="7572508" y="321171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9" name="Google Shape;489;p37"/>
          <p:cNvSpPr/>
          <p:nvPr/>
        </p:nvSpPr>
        <p:spPr>
          <a:xfrm>
            <a:off x="7668050" y="331597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p37"/>
          <p:cNvSpPr/>
          <p:nvPr/>
        </p:nvSpPr>
        <p:spPr>
          <a:xfrm>
            <a:off x="7763592" y="3420225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37"/>
          <p:cNvSpPr/>
          <p:nvPr/>
        </p:nvSpPr>
        <p:spPr>
          <a:xfrm>
            <a:off x="7859134" y="3524480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37"/>
          <p:cNvSpPr/>
          <p:nvPr/>
        </p:nvSpPr>
        <p:spPr>
          <a:xfrm>
            <a:off x="7954676" y="3628735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Google Shape;493;p37"/>
          <p:cNvSpPr/>
          <p:nvPr/>
        </p:nvSpPr>
        <p:spPr>
          <a:xfrm>
            <a:off x="8050217" y="3732990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8145762" y="3837247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8314572" y="2537938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8417439" y="2650412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8520306" y="276288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8" name="Google Shape;498;p37"/>
          <p:cNvSpPr/>
          <p:nvPr/>
        </p:nvSpPr>
        <p:spPr>
          <a:xfrm>
            <a:off x="8623174" y="287536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p37"/>
          <p:cNvSpPr/>
          <p:nvPr/>
        </p:nvSpPr>
        <p:spPr>
          <a:xfrm>
            <a:off x="8726041" y="298783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8828908" y="310030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8931775" y="321278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9034643" y="332525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3" name="Google Shape;503;p37"/>
          <p:cNvSpPr/>
          <p:nvPr/>
        </p:nvSpPr>
        <p:spPr>
          <a:xfrm>
            <a:off x="9137510" y="343772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Google Shape;504;p37"/>
          <p:cNvSpPr/>
          <p:nvPr/>
        </p:nvSpPr>
        <p:spPr>
          <a:xfrm>
            <a:off x="9240377" y="355020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Google Shape;505;p37"/>
          <p:cNvSpPr/>
          <p:nvPr/>
        </p:nvSpPr>
        <p:spPr>
          <a:xfrm>
            <a:off x="9343244" y="366267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6" name="Google Shape;506;p37"/>
          <p:cNvSpPr/>
          <p:nvPr/>
        </p:nvSpPr>
        <p:spPr>
          <a:xfrm>
            <a:off x="9446112" y="377515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37"/>
          <p:cNvSpPr/>
          <p:nvPr/>
        </p:nvSpPr>
        <p:spPr>
          <a:xfrm>
            <a:off x="9548980" y="388762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8" name="Google Shape;5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222" y="2858432"/>
            <a:ext cx="2055867" cy="2053895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09" name="Google Shape;509;p37"/>
          <p:cNvCxnSpPr/>
          <p:nvPr/>
        </p:nvCxnSpPr>
        <p:spPr>
          <a:xfrm>
            <a:off x="9631589" y="2526846"/>
            <a:ext cx="996950" cy="1606550"/>
          </a:xfrm>
          <a:prstGeom prst="straightConnector1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p37"/>
          <p:cNvSpPr/>
          <p:nvPr/>
        </p:nvSpPr>
        <p:spPr>
          <a:xfrm>
            <a:off x="4019149" y="3463070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1" name="Google Shape;511;p37"/>
          <p:cNvSpPr/>
          <p:nvPr/>
        </p:nvSpPr>
        <p:spPr>
          <a:xfrm>
            <a:off x="1684790" y="4146812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37"/>
          <p:cNvSpPr/>
          <p:nvPr/>
        </p:nvSpPr>
        <p:spPr>
          <a:xfrm>
            <a:off x="6654717" y="3664880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3" name="Google Shape;513;p37"/>
          <p:cNvSpPr/>
          <p:nvPr/>
        </p:nvSpPr>
        <p:spPr>
          <a:xfrm>
            <a:off x="8265049" y="4047087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14" name="Google Shape;514;p37"/>
          <p:cNvCxnSpPr/>
          <p:nvPr/>
        </p:nvCxnSpPr>
        <p:spPr>
          <a:xfrm>
            <a:off x="2196942" y="4138223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15" name="Google Shape;515;p37"/>
          <p:cNvCxnSpPr/>
          <p:nvPr/>
        </p:nvCxnSpPr>
        <p:spPr>
          <a:xfrm flipH="1" rot="10800000">
            <a:off x="2205978" y="4340598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16" name="Google Shape;516;p37"/>
          <p:cNvCxnSpPr/>
          <p:nvPr/>
        </p:nvCxnSpPr>
        <p:spPr>
          <a:xfrm>
            <a:off x="4261809" y="3470082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17" name="Google Shape;517;p37"/>
          <p:cNvCxnSpPr/>
          <p:nvPr/>
        </p:nvCxnSpPr>
        <p:spPr>
          <a:xfrm>
            <a:off x="4277673" y="3704070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18" name="Google Shape;518;p37"/>
          <p:cNvCxnSpPr/>
          <p:nvPr/>
        </p:nvCxnSpPr>
        <p:spPr>
          <a:xfrm>
            <a:off x="6895168" y="3664411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19" name="Google Shape;519;p37"/>
          <p:cNvCxnSpPr/>
          <p:nvPr/>
        </p:nvCxnSpPr>
        <p:spPr>
          <a:xfrm>
            <a:off x="6909048" y="3908314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20" name="Google Shape;520;p37"/>
          <p:cNvCxnSpPr/>
          <p:nvPr/>
        </p:nvCxnSpPr>
        <p:spPr>
          <a:xfrm flipH="1" rot="10800000">
            <a:off x="8445174" y="4035223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21" name="Google Shape;521;p37"/>
          <p:cNvCxnSpPr/>
          <p:nvPr/>
        </p:nvCxnSpPr>
        <p:spPr>
          <a:xfrm flipH="1" rot="10800000">
            <a:off x="8447818" y="4035223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22" name="Google Shape;522;p37"/>
          <p:cNvCxnSpPr/>
          <p:nvPr/>
        </p:nvCxnSpPr>
        <p:spPr>
          <a:xfrm flipH="1" rot="10800000">
            <a:off x="9827149" y="4152446"/>
            <a:ext cx="788690" cy="296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23" name="Google Shape;523;p37"/>
          <p:cNvCxnSpPr/>
          <p:nvPr/>
        </p:nvCxnSpPr>
        <p:spPr>
          <a:xfrm>
            <a:off x="8592197" y="2522859"/>
            <a:ext cx="1052092" cy="103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24" name="Google Shape;524;p37"/>
          <p:cNvSpPr/>
          <p:nvPr/>
        </p:nvSpPr>
        <p:spPr>
          <a:xfrm>
            <a:off x="9584556" y="2484083"/>
            <a:ext cx="86172" cy="83288"/>
          </a:xfrm>
          <a:prstGeom prst="ellipse">
            <a:avLst/>
          </a:prstGeom>
          <a:solidFill>
            <a:srgbClr val="780C4F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5" name="Google Shape;525;p37"/>
          <p:cNvSpPr/>
          <p:nvPr/>
        </p:nvSpPr>
        <p:spPr>
          <a:xfrm>
            <a:off x="4973224" y="4322503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6" name="Google Shape;526;p37"/>
          <p:cNvSpPr/>
          <p:nvPr/>
        </p:nvSpPr>
        <p:spPr>
          <a:xfrm>
            <a:off x="6504417" y="3713985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7" name="Google Shape;527;p37"/>
          <p:cNvSpPr/>
          <p:nvPr/>
        </p:nvSpPr>
        <p:spPr>
          <a:xfrm>
            <a:off x="8468364" y="3937398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8" name="Google Shape;528;p37"/>
          <p:cNvSpPr/>
          <p:nvPr/>
        </p:nvSpPr>
        <p:spPr>
          <a:xfrm>
            <a:off x="9630209" y="4018038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37"/>
          <p:cNvSpPr txBox="1"/>
          <p:nvPr/>
        </p:nvSpPr>
        <p:spPr>
          <a:xfrm>
            <a:off x="713999" y="2244373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sp>
        <p:nvSpPr>
          <p:cNvPr id="530" name="Google Shape;530;p37"/>
          <p:cNvSpPr/>
          <p:nvPr/>
        </p:nvSpPr>
        <p:spPr>
          <a:xfrm>
            <a:off x="10587574" y="4102982"/>
            <a:ext cx="86172" cy="83288"/>
          </a:xfrm>
          <a:prstGeom prst="ellipse">
            <a:avLst/>
          </a:prstGeom>
          <a:solidFill>
            <a:srgbClr val="780C4F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СВЁРТОЧНАЯ НЕЙРОННАЯ СЕТЬ</a:t>
            </a:r>
            <a:endParaRPr/>
          </a:p>
        </p:txBody>
      </p:sp>
      <p:sp>
        <p:nvSpPr>
          <p:cNvPr id="536" name="Google Shape;536;p38"/>
          <p:cNvSpPr/>
          <p:nvPr/>
        </p:nvSpPr>
        <p:spPr>
          <a:xfrm>
            <a:off x="2982806" y="2179181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7" name="Google Shape;537;p38"/>
          <p:cNvSpPr/>
          <p:nvPr/>
        </p:nvSpPr>
        <p:spPr>
          <a:xfrm>
            <a:off x="3213489" y="2450104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8" name="Google Shape;538;p38"/>
          <p:cNvSpPr/>
          <p:nvPr/>
        </p:nvSpPr>
        <p:spPr>
          <a:xfrm>
            <a:off x="3444172" y="2721027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9" name="Google Shape;539;p38"/>
          <p:cNvSpPr/>
          <p:nvPr/>
        </p:nvSpPr>
        <p:spPr>
          <a:xfrm>
            <a:off x="3674856" y="2991951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0" name="Google Shape;540;p38"/>
          <p:cNvSpPr/>
          <p:nvPr/>
        </p:nvSpPr>
        <p:spPr>
          <a:xfrm>
            <a:off x="5735141" y="2874456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1" name="Google Shape;541;p38"/>
          <p:cNvSpPr/>
          <p:nvPr/>
        </p:nvSpPr>
        <p:spPr>
          <a:xfrm>
            <a:off x="5934758" y="308953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2" name="Google Shape;542;p38"/>
          <p:cNvSpPr/>
          <p:nvPr/>
        </p:nvSpPr>
        <p:spPr>
          <a:xfrm>
            <a:off x="6134375" y="3304613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3" name="Google Shape;543;p38"/>
          <p:cNvSpPr/>
          <p:nvPr/>
        </p:nvSpPr>
        <p:spPr>
          <a:xfrm>
            <a:off x="6333992" y="3519692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4" name="Google Shape;544;p38"/>
          <p:cNvSpPr/>
          <p:nvPr/>
        </p:nvSpPr>
        <p:spPr>
          <a:xfrm>
            <a:off x="6999258" y="2586187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5" name="Google Shape;545;p38"/>
          <p:cNvSpPr/>
          <p:nvPr/>
        </p:nvSpPr>
        <p:spPr>
          <a:xfrm>
            <a:off x="7094799" y="269044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6" name="Google Shape;546;p38"/>
          <p:cNvSpPr/>
          <p:nvPr/>
        </p:nvSpPr>
        <p:spPr>
          <a:xfrm>
            <a:off x="7190341" y="279469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7285883" y="289895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7381425" y="300320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7476967" y="310746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7572508" y="321171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7668050" y="331597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7763592" y="3420225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7859134" y="3524480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7954676" y="3628735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8050217" y="3732990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8145762" y="3837247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8314572" y="2537938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8417439" y="2650412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9" name="Google Shape;559;p38"/>
          <p:cNvSpPr/>
          <p:nvPr/>
        </p:nvSpPr>
        <p:spPr>
          <a:xfrm>
            <a:off x="8520306" y="276288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0" name="Google Shape;560;p38"/>
          <p:cNvSpPr/>
          <p:nvPr/>
        </p:nvSpPr>
        <p:spPr>
          <a:xfrm>
            <a:off x="8623174" y="287536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1" name="Google Shape;561;p38"/>
          <p:cNvSpPr/>
          <p:nvPr/>
        </p:nvSpPr>
        <p:spPr>
          <a:xfrm>
            <a:off x="8726041" y="298783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2" name="Google Shape;562;p38"/>
          <p:cNvSpPr/>
          <p:nvPr/>
        </p:nvSpPr>
        <p:spPr>
          <a:xfrm>
            <a:off x="8828908" y="310030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3" name="Google Shape;563;p38"/>
          <p:cNvSpPr/>
          <p:nvPr/>
        </p:nvSpPr>
        <p:spPr>
          <a:xfrm>
            <a:off x="8931775" y="321278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9034643" y="332525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9137510" y="343772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6" name="Google Shape;566;p38"/>
          <p:cNvSpPr/>
          <p:nvPr/>
        </p:nvSpPr>
        <p:spPr>
          <a:xfrm>
            <a:off x="9240377" y="355020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9343244" y="366267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9446112" y="377515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38"/>
          <p:cNvSpPr/>
          <p:nvPr/>
        </p:nvSpPr>
        <p:spPr>
          <a:xfrm>
            <a:off x="9548980" y="388762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70" name="Google Shape;5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222" y="2858432"/>
            <a:ext cx="2055867" cy="2053895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71" name="Google Shape;571;p38"/>
          <p:cNvCxnSpPr/>
          <p:nvPr/>
        </p:nvCxnSpPr>
        <p:spPr>
          <a:xfrm>
            <a:off x="9631589" y="2526846"/>
            <a:ext cx="996950" cy="1606550"/>
          </a:xfrm>
          <a:prstGeom prst="straightConnector1">
            <a:avLst/>
          </a:prstGeom>
          <a:noFill/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8"/>
          <p:cNvSpPr/>
          <p:nvPr/>
        </p:nvSpPr>
        <p:spPr>
          <a:xfrm>
            <a:off x="4019149" y="3463070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3" name="Google Shape;573;p38"/>
          <p:cNvSpPr/>
          <p:nvPr/>
        </p:nvSpPr>
        <p:spPr>
          <a:xfrm>
            <a:off x="1684790" y="4146812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4" name="Google Shape;574;p38"/>
          <p:cNvSpPr/>
          <p:nvPr/>
        </p:nvSpPr>
        <p:spPr>
          <a:xfrm>
            <a:off x="6654717" y="3664880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5" name="Google Shape;575;p38"/>
          <p:cNvSpPr/>
          <p:nvPr/>
        </p:nvSpPr>
        <p:spPr>
          <a:xfrm>
            <a:off x="8265049" y="4047087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76" name="Google Shape;576;p38"/>
          <p:cNvCxnSpPr/>
          <p:nvPr/>
        </p:nvCxnSpPr>
        <p:spPr>
          <a:xfrm>
            <a:off x="2196942" y="4138223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77" name="Google Shape;577;p38"/>
          <p:cNvCxnSpPr/>
          <p:nvPr/>
        </p:nvCxnSpPr>
        <p:spPr>
          <a:xfrm flipH="1" rot="10800000">
            <a:off x="2205978" y="4340598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78" name="Google Shape;578;p38"/>
          <p:cNvCxnSpPr/>
          <p:nvPr/>
        </p:nvCxnSpPr>
        <p:spPr>
          <a:xfrm>
            <a:off x="4261809" y="3470082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79" name="Google Shape;579;p38"/>
          <p:cNvCxnSpPr/>
          <p:nvPr/>
        </p:nvCxnSpPr>
        <p:spPr>
          <a:xfrm>
            <a:off x="4277673" y="3704070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80" name="Google Shape;580;p38"/>
          <p:cNvCxnSpPr/>
          <p:nvPr/>
        </p:nvCxnSpPr>
        <p:spPr>
          <a:xfrm>
            <a:off x="6895168" y="3664411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81" name="Google Shape;581;p38"/>
          <p:cNvCxnSpPr/>
          <p:nvPr/>
        </p:nvCxnSpPr>
        <p:spPr>
          <a:xfrm>
            <a:off x="6909048" y="3908314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82" name="Google Shape;582;p38"/>
          <p:cNvCxnSpPr/>
          <p:nvPr/>
        </p:nvCxnSpPr>
        <p:spPr>
          <a:xfrm flipH="1" rot="10800000">
            <a:off x="8445174" y="4035223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83" name="Google Shape;583;p38"/>
          <p:cNvCxnSpPr/>
          <p:nvPr/>
        </p:nvCxnSpPr>
        <p:spPr>
          <a:xfrm flipH="1" rot="10800000">
            <a:off x="8447818" y="4035223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84" name="Google Shape;584;p38"/>
          <p:cNvCxnSpPr/>
          <p:nvPr/>
        </p:nvCxnSpPr>
        <p:spPr>
          <a:xfrm flipH="1" rot="10800000">
            <a:off x="9827149" y="4152446"/>
            <a:ext cx="788690" cy="296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85" name="Google Shape;585;p38"/>
          <p:cNvCxnSpPr/>
          <p:nvPr/>
        </p:nvCxnSpPr>
        <p:spPr>
          <a:xfrm>
            <a:off x="8592197" y="2522859"/>
            <a:ext cx="1052092" cy="103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86" name="Google Shape;586;p38"/>
          <p:cNvSpPr/>
          <p:nvPr/>
        </p:nvSpPr>
        <p:spPr>
          <a:xfrm>
            <a:off x="9584556" y="2484083"/>
            <a:ext cx="86172" cy="83288"/>
          </a:xfrm>
          <a:prstGeom prst="ellipse">
            <a:avLst/>
          </a:prstGeom>
          <a:solidFill>
            <a:srgbClr val="780C4F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38"/>
          <p:cNvSpPr/>
          <p:nvPr/>
        </p:nvSpPr>
        <p:spPr>
          <a:xfrm>
            <a:off x="10587574" y="4102982"/>
            <a:ext cx="86172" cy="83288"/>
          </a:xfrm>
          <a:prstGeom prst="ellipse">
            <a:avLst/>
          </a:prstGeom>
          <a:solidFill>
            <a:srgbClr val="780C4F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38"/>
          <p:cNvSpPr/>
          <p:nvPr/>
        </p:nvSpPr>
        <p:spPr>
          <a:xfrm>
            <a:off x="4973224" y="4322503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38"/>
          <p:cNvSpPr/>
          <p:nvPr/>
        </p:nvSpPr>
        <p:spPr>
          <a:xfrm>
            <a:off x="6504417" y="3713985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38"/>
          <p:cNvSpPr/>
          <p:nvPr/>
        </p:nvSpPr>
        <p:spPr>
          <a:xfrm>
            <a:off x="8468364" y="3937398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38"/>
          <p:cNvSpPr/>
          <p:nvPr/>
        </p:nvSpPr>
        <p:spPr>
          <a:xfrm>
            <a:off x="9630209" y="4018038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8174172" y="1138448"/>
            <a:ext cx="385272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предпоследнего слоя</a:t>
            </a:r>
            <a:endParaRPr/>
          </a:p>
        </p:txBody>
      </p:sp>
      <p:sp>
        <p:nvSpPr>
          <p:cNvPr id="593" name="Google Shape;593;p38"/>
          <p:cNvSpPr txBox="1"/>
          <p:nvPr/>
        </p:nvSpPr>
        <p:spPr>
          <a:xfrm>
            <a:off x="713999" y="2244373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grpSp>
        <p:nvGrpSpPr>
          <p:cNvPr id="594" name="Google Shape;594;p38"/>
          <p:cNvGrpSpPr/>
          <p:nvPr/>
        </p:nvGrpSpPr>
        <p:grpSpPr>
          <a:xfrm>
            <a:off x="11177530" y="2265254"/>
            <a:ext cx="635651" cy="2133198"/>
            <a:chOff x="7702230" y="2383284"/>
            <a:chExt cx="406910" cy="1365564"/>
          </a:xfrm>
        </p:grpSpPr>
        <p:sp>
          <p:nvSpPr>
            <p:cNvPr id="595" name="Google Shape;595;p38"/>
            <p:cNvSpPr txBox="1"/>
            <p:nvPr/>
          </p:nvSpPr>
          <p:spPr>
            <a:xfrm>
              <a:off x="7797887" y="2383284"/>
              <a:ext cx="291757" cy="2482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0157" l="-26665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96" name="Google Shape;596;p38"/>
            <p:cNvSpPr txBox="1"/>
            <p:nvPr/>
          </p:nvSpPr>
          <p:spPr>
            <a:xfrm>
              <a:off x="7795240" y="2736560"/>
              <a:ext cx="297052" cy="24824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29686" l="-25973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97" name="Google Shape;597;p38"/>
            <p:cNvSpPr txBox="1"/>
            <p:nvPr/>
          </p:nvSpPr>
          <p:spPr>
            <a:xfrm rot="5400000">
              <a:off x="7823192" y="3121139"/>
              <a:ext cx="241148" cy="24824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-6556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98" name="Google Shape;598;p38"/>
            <p:cNvSpPr txBox="1"/>
            <p:nvPr/>
          </p:nvSpPr>
          <p:spPr>
            <a:xfrm>
              <a:off x="7778389" y="3385066"/>
              <a:ext cx="330751" cy="24824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29686" l="-23526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7702230" y="2396298"/>
              <a:ext cx="57150" cy="1352550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 rot="10800000">
              <a:off x="8045451" y="2386590"/>
              <a:ext cx="57150" cy="1352550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601" name="Google Shape;601;p38"/>
          <p:cNvCxnSpPr/>
          <p:nvPr/>
        </p:nvCxnSpPr>
        <p:spPr>
          <a:xfrm>
            <a:off x="10528691" y="3236966"/>
            <a:ext cx="3810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СВЁРТОЧНАЯ НЕЙРОННАЯ СЕТЬ</a:t>
            </a:r>
            <a:endParaRPr/>
          </a:p>
        </p:txBody>
      </p:sp>
      <p:pic>
        <p:nvPicPr>
          <p:cNvPr id="607" name="Google Shape;60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35" y="2294008"/>
            <a:ext cx="3539465" cy="325439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8" name="Google Shape;608;p39"/>
          <p:cNvSpPr txBox="1"/>
          <p:nvPr/>
        </p:nvSpPr>
        <p:spPr>
          <a:xfrm>
            <a:off x="812136" y="1622073"/>
            <a:ext cx="30359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</a:t>
            </a:r>
            <a:endParaRPr/>
          </a:p>
        </p:txBody>
      </p:sp>
      <p:grpSp>
        <p:nvGrpSpPr>
          <p:cNvPr id="609" name="Google Shape;609;p39"/>
          <p:cNvGrpSpPr/>
          <p:nvPr/>
        </p:nvGrpSpPr>
        <p:grpSpPr>
          <a:xfrm>
            <a:off x="5720456" y="2280546"/>
            <a:ext cx="2826641" cy="3205856"/>
            <a:chOff x="6331733" y="2438419"/>
            <a:chExt cx="1567666" cy="1777981"/>
          </a:xfrm>
        </p:grpSpPr>
        <p:sp>
          <p:nvSpPr>
            <p:cNvPr id="610" name="Google Shape;610;p39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611" name="Google Shape;611;p39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612" name="Google Shape;612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613" name="Google Shape;613;p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4" name="Google Shape;614;p39"/>
          <p:cNvSpPr txBox="1"/>
          <p:nvPr/>
        </p:nvSpPr>
        <p:spPr>
          <a:xfrm>
            <a:off x="5653835" y="1406879"/>
            <a:ext cx="314726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Произвольная CNN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15" name="Google Shape;615;p39"/>
          <p:cNvGrpSpPr/>
          <p:nvPr/>
        </p:nvGrpSpPr>
        <p:grpSpPr>
          <a:xfrm>
            <a:off x="10357862" y="2807731"/>
            <a:ext cx="587335" cy="2208342"/>
            <a:chOff x="6780146" y="2639885"/>
            <a:chExt cx="587335" cy="2208342"/>
          </a:xfrm>
        </p:grpSpPr>
        <p:sp>
          <p:nvSpPr>
            <p:cNvPr id="616" name="Google Shape;616;p39"/>
            <p:cNvSpPr/>
            <p:nvPr/>
          </p:nvSpPr>
          <p:spPr>
            <a:xfrm>
              <a:off x="6780146" y="2639885"/>
              <a:ext cx="89276" cy="2208342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 rot="10800000">
              <a:off x="7278205" y="2639885"/>
              <a:ext cx="89276" cy="2208342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6945630" y="2763127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6945630" y="4017795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6945630" y="4436017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6945630" y="3181350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6945630" y="3599572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23" name="Google Shape;623;p39"/>
          <p:cNvSpPr txBox="1"/>
          <p:nvPr/>
        </p:nvSpPr>
        <p:spPr>
          <a:xfrm>
            <a:off x="9508737" y="1986846"/>
            <a:ext cx="22757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Эмбеддинг</a:t>
            </a:r>
            <a:endParaRPr/>
          </a:p>
        </p:txBody>
      </p:sp>
      <p:sp>
        <p:nvSpPr>
          <p:cNvPr id="624" name="Google Shape;624;p39"/>
          <p:cNvSpPr/>
          <p:nvPr/>
        </p:nvSpPr>
        <p:spPr>
          <a:xfrm>
            <a:off x="4554949" y="3541387"/>
            <a:ext cx="885550" cy="8426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5" name="Google Shape;625;p39"/>
          <p:cNvSpPr/>
          <p:nvPr/>
        </p:nvSpPr>
        <p:spPr>
          <a:xfrm>
            <a:off x="9076149" y="3541387"/>
            <a:ext cx="885550" cy="8426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ОБУЧЕНИЕ ЭМБЕДДИНГОВ</a:t>
            </a:r>
            <a:endParaRPr/>
          </a:p>
        </p:txBody>
      </p:sp>
      <p:pic>
        <p:nvPicPr>
          <p:cNvPr id="631" name="Google Shape;6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40"/>
          <p:cNvCxnSpPr/>
          <p:nvPr/>
        </p:nvCxnSpPr>
        <p:spPr>
          <a:xfrm>
            <a:off x="9639394" y="3657813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3" name="Google Shape;633;p40"/>
          <p:cNvCxnSpPr/>
          <p:nvPr/>
        </p:nvCxnSpPr>
        <p:spPr>
          <a:xfrm rot="10800000">
            <a:off x="9869077" y="2108274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4" name="Google Shape;634;p40"/>
          <p:cNvCxnSpPr/>
          <p:nvPr/>
        </p:nvCxnSpPr>
        <p:spPr>
          <a:xfrm flipH="1">
            <a:off x="8921494" y="3577526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5" name="Google Shape;635;p40"/>
          <p:cNvSpPr/>
          <p:nvPr/>
        </p:nvSpPr>
        <p:spPr>
          <a:xfrm>
            <a:off x="10220588" y="2410030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6" name="Google Shape;63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834" y="136154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37" name="Google Shape;637;p40"/>
          <p:cNvCxnSpPr/>
          <p:nvPr/>
        </p:nvCxnSpPr>
        <p:spPr>
          <a:xfrm>
            <a:off x="2588114" y="2302630"/>
            <a:ext cx="761478" cy="52719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8" name="Google Shape;638;p40"/>
          <p:cNvCxnSpPr/>
          <p:nvPr/>
        </p:nvCxnSpPr>
        <p:spPr>
          <a:xfrm flipH="1" rot="10800000">
            <a:off x="8171848" y="2695075"/>
            <a:ext cx="1905803" cy="95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ОБУЧЕНИЕ ЭМБЕДДИНГОВ</a:t>
            </a:r>
            <a:endParaRPr/>
          </a:p>
        </p:txBody>
      </p:sp>
      <p:pic>
        <p:nvPicPr>
          <p:cNvPr id="644" name="Google Shape;6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41"/>
          <p:cNvCxnSpPr/>
          <p:nvPr/>
        </p:nvCxnSpPr>
        <p:spPr>
          <a:xfrm>
            <a:off x="9639394" y="3657813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6" name="Google Shape;646;p41"/>
          <p:cNvCxnSpPr/>
          <p:nvPr/>
        </p:nvCxnSpPr>
        <p:spPr>
          <a:xfrm rot="10800000">
            <a:off x="9869077" y="2108274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7" name="Google Shape;647;p41"/>
          <p:cNvCxnSpPr/>
          <p:nvPr/>
        </p:nvCxnSpPr>
        <p:spPr>
          <a:xfrm flipH="1">
            <a:off x="8921494" y="3577526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8" name="Google Shape;648;p41"/>
          <p:cNvSpPr/>
          <p:nvPr/>
        </p:nvSpPr>
        <p:spPr>
          <a:xfrm>
            <a:off x="10220588" y="2410030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9" name="Google Shape;649;p41"/>
          <p:cNvPicPr preferRelativeResize="0"/>
          <p:nvPr/>
        </p:nvPicPr>
        <p:blipFill rotWithShape="1">
          <a:blip r:embed="rId4">
            <a:alphaModFix/>
          </a:blip>
          <a:srcRect b="37267" l="31452" r="40684" t="24591"/>
          <a:stretch/>
        </p:blipFill>
        <p:spPr>
          <a:xfrm>
            <a:off x="321834" y="4357706"/>
            <a:ext cx="2059945" cy="18821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0" name="Google Shape;650;p41"/>
          <p:cNvSpPr/>
          <p:nvPr/>
        </p:nvSpPr>
        <p:spPr>
          <a:xfrm>
            <a:off x="10534708" y="2891052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51" name="Google Shape;651;p41"/>
          <p:cNvCxnSpPr/>
          <p:nvPr/>
        </p:nvCxnSpPr>
        <p:spPr>
          <a:xfrm flipH="1" rot="10800000">
            <a:off x="2588114" y="4369869"/>
            <a:ext cx="703726" cy="63526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2" name="Google Shape;652;p41"/>
          <p:cNvCxnSpPr/>
          <p:nvPr/>
        </p:nvCxnSpPr>
        <p:spPr>
          <a:xfrm flipH="1" rot="10800000">
            <a:off x="8162223" y="3169752"/>
            <a:ext cx="2223436" cy="478223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ОБУЧЕНИЕ ЭМБЕДДИНГОВ</a:t>
            </a:r>
            <a:endParaRPr/>
          </a:p>
        </p:txBody>
      </p:sp>
      <p:pic>
        <p:nvPicPr>
          <p:cNvPr id="658" name="Google Shape;6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42"/>
          <p:cNvCxnSpPr/>
          <p:nvPr/>
        </p:nvCxnSpPr>
        <p:spPr>
          <a:xfrm>
            <a:off x="9639394" y="3657813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0" name="Google Shape;660;p42"/>
          <p:cNvCxnSpPr/>
          <p:nvPr/>
        </p:nvCxnSpPr>
        <p:spPr>
          <a:xfrm rot="10800000">
            <a:off x="9869077" y="2108274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1" name="Google Shape;661;p42"/>
          <p:cNvCxnSpPr/>
          <p:nvPr/>
        </p:nvCxnSpPr>
        <p:spPr>
          <a:xfrm flipH="1">
            <a:off x="8921494" y="3577526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62" name="Google Shape;662;p42"/>
          <p:cNvSpPr/>
          <p:nvPr/>
        </p:nvSpPr>
        <p:spPr>
          <a:xfrm>
            <a:off x="10220588" y="2410030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63" name="Google Shape;663;p42"/>
          <p:cNvCxnSpPr/>
          <p:nvPr/>
        </p:nvCxnSpPr>
        <p:spPr>
          <a:xfrm flipH="1" rot="10800000">
            <a:off x="2704699" y="3917482"/>
            <a:ext cx="616017" cy="336884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4" name="Google Shape;664;p42"/>
          <p:cNvCxnSpPr/>
          <p:nvPr/>
        </p:nvCxnSpPr>
        <p:spPr>
          <a:xfrm>
            <a:off x="8162223" y="3647975"/>
            <a:ext cx="1905802" cy="79889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:\Users\LK\Documents\yCamp2015\Presentation\etc\dog-small.png" id="665" name="Google Shape;665;p42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298536" y="3218120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6" name="Google Shape;666;p42"/>
          <p:cNvSpPr/>
          <p:nvPr/>
        </p:nvSpPr>
        <p:spPr>
          <a:xfrm>
            <a:off x="10259089" y="4421711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7" name="Google Shape;667;p42"/>
          <p:cNvSpPr/>
          <p:nvPr/>
        </p:nvSpPr>
        <p:spPr>
          <a:xfrm>
            <a:off x="10534708" y="2891052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EMBEDDING (ВЛОЖЕНИЕ)</a:t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1957614" y="2300579"/>
            <a:ext cx="3045191" cy="3045191"/>
          </a:xfrm>
          <a:prstGeom prst="cube">
            <a:avLst>
              <a:gd fmla="val 25000" name="adj"/>
            </a:avLst>
          </a:prstGeom>
          <a:solidFill>
            <a:srgbClr val="780C4F"/>
          </a:solidFill>
          <a:ln cap="flat" cmpd="sng" w="25400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6135914" y="3254835"/>
            <a:ext cx="1574800" cy="894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2929863" y="1665689"/>
            <a:ext cx="1388522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Объект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8608193" y="1754589"/>
            <a:ext cx="132760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Вектор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6" name="Google Shape;156;p25"/>
          <p:cNvGrpSpPr/>
          <p:nvPr/>
        </p:nvGrpSpPr>
        <p:grpSpPr>
          <a:xfrm>
            <a:off x="8881839" y="2472871"/>
            <a:ext cx="880311" cy="2727063"/>
            <a:chOff x="7689851" y="2362200"/>
            <a:chExt cx="437636" cy="1355725"/>
          </a:xfrm>
        </p:grpSpPr>
        <p:sp>
          <p:nvSpPr>
            <p:cNvPr id="157" name="Google Shape;157;p25"/>
            <p:cNvSpPr txBox="1"/>
            <p:nvPr/>
          </p:nvSpPr>
          <p:spPr>
            <a:xfrm>
              <a:off x="7781914" y="2369703"/>
              <a:ext cx="323706" cy="27541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158" name="Google Shape;158;p25"/>
            <p:cNvSpPr txBox="1"/>
            <p:nvPr/>
          </p:nvSpPr>
          <p:spPr>
            <a:xfrm>
              <a:off x="7778965" y="2722978"/>
              <a:ext cx="329603" cy="27541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159" name="Google Shape;159;p25"/>
            <p:cNvSpPr txBox="1"/>
            <p:nvPr/>
          </p:nvSpPr>
          <p:spPr>
            <a:xfrm rot="5400000">
              <a:off x="7809487" y="3107556"/>
              <a:ext cx="268560" cy="27541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160" name="Google Shape;160;p25"/>
            <p:cNvSpPr txBox="1"/>
            <p:nvPr/>
          </p:nvSpPr>
          <p:spPr>
            <a:xfrm>
              <a:off x="7760045" y="3371484"/>
              <a:ext cx="367441" cy="27541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7689851" y="2365375"/>
              <a:ext cx="57150" cy="1352550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 rot="10800000">
              <a:off x="8045451" y="2362200"/>
              <a:ext cx="57150" cy="1352550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METRIC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73" name="Google Shape;6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43"/>
          <p:cNvCxnSpPr/>
          <p:nvPr/>
        </p:nvCxnSpPr>
        <p:spPr>
          <a:xfrm>
            <a:off x="9639394" y="3657813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5" name="Google Shape;675;p43"/>
          <p:cNvCxnSpPr/>
          <p:nvPr/>
        </p:nvCxnSpPr>
        <p:spPr>
          <a:xfrm rot="10800000">
            <a:off x="9869077" y="2108274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6" name="Google Shape;676;p43"/>
          <p:cNvCxnSpPr/>
          <p:nvPr/>
        </p:nvCxnSpPr>
        <p:spPr>
          <a:xfrm flipH="1">
            <a:off x="8921494" y="3577526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7" name="Google Shape;677;p43"/>
          <p:cNvSpPr/>
          <p:nvPr/>
        </p:nvSpPr>
        <p:spPr>
          <a:xfrm>
            <a:off x="10220588" y="2410030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78" name="Google Shape;678;p43"/>
          <p:cNvCxnSpPr/>
          <p:nvPr/>
        </p:nvCxnSpPr>
        <p:spPr>
          <a:xfrm flipH="1" rot="10800000">
            <a:off x="2704699" y="3917482"/>
            <a:ext cx="616017" cy="336884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9" name="Google Shape;679;p43"/>
          <p:cNvCxnSpPr/>
          <p:nvPr/>
        </p:nvCxnSpPr>
        <p:spPr>
          <a:xfrm>
            <a:off x="8162223" y="3647975"/>
            <a:ext cx="1905802" cy="79889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:\Users\LK\Documents\yCamp2015\Presentation\etc\dog-small.png" id="680" name="Google Shape;680;p43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298536" y="3218120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1" name="Google Shape;681;p43"/>
          <p:cNvSpPr/>
          <p:nvPr/>
        </p:nvSpPr>
        <p:spPr>
          <a:xfrm>
            <a:off x="10259089" y="4421711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2" name="Google Shape;682;p43"/>
          <p:cNvSpPr/>
          <p:nvPr/>
        </p:nvSpPr>
        <p:spPr>
          <a:xfrm>
            <a:off x="10534708" y="2891052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3" name="Google Shape;683;p43"/>
          <p:cNvSpPr/>
          <p:nvPr/>
        </p:nvSpPr>
        <p:spPr>
          <a:xfrm rot="-1736454">
            <a:off x="10191518" y="2091096"/>
            <a:ext cx="911618" cy="1320724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4" name="Google Shape;684;p43"/>
          <p:cNvSpPr/>
          <p:nvPr/>
        </p:nvSpPr>
        <p:spPr>
          <a:xfrm rot="-5400000">
            <a:off x="10239645" y="3987272"/>
            <a:ext cx="911618" cy="1320724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5" name="Google Shape;685;p43"/>
          <p:cNvSpPr txBox="1"/>
          <p:nvPr/>
        </p:nvSpPr>
        <p:spPr>
          <a:xfrm>
            <a:off x="9751132" y="1474195"/>
            <a:ext cx="19371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Котики</a:t>
            </a:r>
            <a:endParaRPr/>
          </a:p>
        </p:txBody>
      </p:sp>
      <p:sp>
        <p:nvSpPr>
          <p:cNvPr id="686" name="Google Shape;686;p43"/>
          <p:cNvSpPr txBox="1"/>
          <p:nvPr/>
        </p:nvSpPr>
        <p:spPr>
          <a:xfrm>
            <a:off x="9760758" y="5208797"/>
            <a:ext cx="19371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Пёсики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METRIC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2" name="Google Shape;69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3" name="Google Shape;693;p44"/>
          <p:cNvCxnSpPr/>
          <p:nvPr/>
        </p:nvCxnSpPr>
        <p:spPr>
          <a:xfrm>
            <a:off x="9639394" y="3657813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4" name="Google Shape;694;p44"/>
          <p:cNvCxnSpPr/>
          <p:nvPr/>
        </p:nvCxnSpPr>
        <p:spPr>
          <a:xfrm rot="10800000">
            <a:off x="9869077" y="2108274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5" name="Google Shape;695;p44"/>
          <p:cNvCxnSpPr/>
          <p:nvPr/>
        </p:nvCxnSpPr>
        <p:spPr>
          <a:xfrm flipH="1">
            <a:off x="8921494" y="3577526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6" name="Google Shape;696;p44"/>
          <p:cNvCxnSpPr/>
          <p:nvPr/>
        </p:nvCxnSpPr>
        <p:spPr>
          <a:xfrm flipH="1" rot="10800000">
            <a:off x="2704699" y="3917482"/>
            <a:ext cx="616017" cy="336884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7" name="Google Shape;697;p44"/>
          <p:cNvCxnSpPr/>
          <p:nvPr/>
        </p:nvCxnSpPr>
        <p:spPr>
          <a:xfrm>
            <a:off x="8162223" y="3647975"/>
            <a:ext cx="1905802" cy="79889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:\Users\LK\Documents\yCamp2015\Presentation\etc\dog-small.png" id="698" name="Google Shape;698;p44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298536" y="3218120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9" name="Google Shape;699;p44"/>
          <p:cNvSpPr/>
          <p:nvPr/>
        </p:nvSpPr>
        <p:spPr>
          <a:xfrm>
            <a:off x="10259089" y="4421711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0" name="Google Shape;700;p44"/>
          <p:cNvSpPr/>
          <p:nvPr/>
        </p:nvSpPr>
        <p:spPr>
          <a:xfrm rot="-1736454">
            <a:off x="10191518" y="2091096"/>
            <a:ext cx="911618" cy="1320724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p44"/>
          <p:cNvSpPr/>
          <p:nvPr/>
        </p:nvSpPr>
        <p:spPr>
          <a:xfrm rot="-5400000">
            <a:off x="10239645" y="3987272"/>
            <a:ext cx="911618" cy="1320724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2" name="Google Shape;702;p44"/>
          <p:cNvSpPr txBox="1"/>
          <p:nvPr/>
        </p:nvSpPr>
        <p:spPr>
          <a:xfrm>
            <a:off x="9751132" y="1474195"/>
            <a:ext cx="19371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Котики</a:t>
            </a:r>
            <a:endParaRPr/>
          </a:p>
        </p:txBody>
      </p:sp>
      <p:sp>
        <p:nvSpPr>
          <p:cNvPr id="703" name="Google Shape;703;p44"/>
          <p:cNvSpPr txBox="1"/>
          <p:nvPr/>
        </p:nvSpPr>
        <p:spPr>
          <a:xfrm>
            <a:off x="9760758" y="5208797"/>
            <a:ext cx="19371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Пёсики</a:t>
            </a:r>
            <a:endParaRPr/>
          </a:p>
        </p:txBody>
      </p:sp>
      <p:cxnSp>
        <p:nvCxnSpPr>
          <p:cNvPr id="704" name="Google Shape;704;p44"/>
          <p:cNvCxnSpPr/>
          <p:nvPr/>
        </p:nvCxnSpPr>
        <p:spPr>
          <a:xfrm>
            <a:off x="10747940" y="3390900"/>
            <a:ext cx="8999" cy="787400"/>
          </a:xfrm>
          <a:prstGeom prst="straightConnector1">
            <a:avLst/>
          </a:prstGeom>
          <a:noFill/>
          <a:ln cap="flat" cmpd="sng" w="28575">
            <a:solidFill>
              <a:srgbClr val="EB4848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705" name="Google Shape;705;p44"/>
          <p:cNvCxnSpPr/>
          <p:nvPr/>
        </p:nvCxnSpPr>
        <p:spPr>
          <a:xfrm>
            <a:off x="10417083" y="2657753"/>
            <a:ext cx="181860" cy="264041"/>
          </a:xfrm>
          <a:prstGeom prst="straightConnector1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706" name="Google Shape;706;p44"/>
          <p:cNvSpPr/>
          <p:nvPr/>
        </p:nvSpPr>
        <p:spPr>
          <a:xfrm>
            <a:off x="10220588" y="2410030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10534708" y="2891052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45"/>
          <p:cNvCxnSpPr/>
          <p:nvPr/>
        </p:nvCxnSpPr>
        <p:spPr>
          <a:xfrm>
            <a:off x="10417083" y="2657753"/>
            <a:ext cx="181860" cy="264041"/>
          </a:xfrm>
          <a:prstGeom prst="straightConnector1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713" name="Google Shape;713;p4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СИАМСКАЯ НЕЙРОННАЯ СЕТЬ</a:t>
            </a:r>
            <a:endParaRPr/>
          </a:p>
        </p:txBody>
      </p:sp>
      <p:pic>
        <p:nvPicPr>
          <p:cNvPr id="714" name="Google Shape;71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5" name="Google Shape;715;p45"/>
          <p:cNvCxnSpPr/>
          <p:nvPr/>
        </p:nvCxnSpPr>
        <p:spPr>
          <a:xfrm>
            <a:off x="9639394" y="3657813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6" name="Google Shape;716;p45"/>
          <p:cNvCxnSpPr/>
          <p:nvPr/>
        </p:nvCxnSpPr>
        <p:spPr>
          <a:xfrm rot="10800000">
            <a:off x="9869077" y="2108274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7" name="Google Shape;717;p45"/>
          <p:cNvCxnSpPr/>
          <p:nvPr/>
        </p:nvCxnSpPr>
        <p:spPr>
          <a:xfrm flipH="1">
            <a:off x="8921494" y="3577526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18" name="Google Shape;718;p45"/>
          <p:cNvSpPr/>
          <p:nvPr/>
        </p:nvSpPr>
        <p:spPr>
          <a:xfrm>
            <a:off x="10220588" y="2410030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19" name="Google Shape;71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834" y="136154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0" name="Google Shape;720;p45"/>
          <p:cNvPicPr preferRelativeResize="0"/>
          <p:nvPr/>
        </p:nvPicPr>
        <p:blipFill rotWithShape="1">
          <a:blip r:embed="rId5">
            <a:alphaModFix/>
          </a:blip>
          <a:srcRect b="37267" l="31452" r="40684" t="24591"/>
          <a:stretch/>
        </p:blipFill>
        <p:spPr>
          <a:xfrm>
            <a:off x="321834" y="4357706"/>
            <a:ext cx="2059945" cy="18821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21" name="Google Shape;721;p45"/>
          <p:cNvCxnSpPr/>
          <p:nvPr/>
        </p:nvCxnSpPr>
        <p:spPr>
          <a:xfrm>
            <a:off x="2588114" y="2302630"/>
            <a:ext cx="761478" cy="52719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2" name="Google Shape;722;p45"/>
          <p:cNvCxnSpPr/>
          <p:nvPr/>
        </p:nvCxnSpPr>
        <p:spPr>
          <a:xfrm flipH="1" rot="10800000">
            <a:off x="2588114" y="4369869"/>
            <a:ext cx="703726" cy="63526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3" name="Google Shape;723;p45"/>
          <p:cNvCxnSpPr/>
          <p:nvPr/>
        </p:nvCxnSpPr>
        <p:spPr>
          <a:xfrm flipH="1" rot="10800000">
            <a:off x="8171848" y="2695075"/>
            <a:ext cx="1905803" cy="95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4" name="Google Shape;724;p45"/>
          <p:cNvCxnSpPr/>
          <p:nvPr/>
        </p:nvCxnSpPr>
        <p:spPr>
          <a:xfrm flipH="1" rot="10800000">
            <a:off x="8162223" y="3166712"/>
            <a:ext cx="2261937" cy="481263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25" name="Google Shape;725;p45"/>
          <p:cNvSpPr/>
          <p:nvPr/>
        </p:nvSpPr>
        <p:spPr>
          <a:xfrm>
            <a:off x="10534708" y="2891052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6" name="Google Shape;726;p45"/>
          <p:cNvSpPr/>
          <p:nvPr/>
        </p:nvSpPr>
        <p:spPr>
          <a:xfrm>
            <a:off x="10557650" y="2445438"/>
            <a:ext cx="393954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1" name="Google Shape;731;p46"/>
          <p:cNvCxnSpPr/>
          <p:nvPr/>
        </p:nvCxnSpPr>
        <p:spPr>
          <a:xfrm>
            <a:off x="10385659" y="2704699"/>
            <a:ext cx="19250" cy="1684421"/>
          </a:xfrm>
          <a:prstGeom prst="straightConnector1">
            <a:avLst/>
          </a:prstGeom>
          <a:noFill/>
          <a:ln cap="flat" cmpd="sng" w="28575">
            <a:solidFill>
              <a:srgbClr val="EB4848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732" name="Google Shape;732;p4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СИАМСКАЯ НЕЙРОННАЯ СЕТЬ</a:t>
            </a:r>
            <a:endParaRPr/>
          </a:p>
        </p:txBody>
      </p:sp>
      <p:pic>
        <p:nvPicPr>
          <p:cNvPr id="733" name="Google Shape;7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4" name="Google Shape;734;p46"/>
          <p:cNvCxnSpPr/>
          <p:nvPr/>
        </p:nvCxnSpPr>
        <p:spPr>
          <a:xfrm>
            <a:off x="9639394" y="3657813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5" name="Google Shape;735;p46"/>
          <p:cNvCxnSpPr/>
          <p:nvPr/>
        </p:nvCxnSpPr>
        <p:spPr>
          <a:xfrm rot="10800000">
            <a:off x="9869077" y="2108274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6" name="Google Shape;736;p46"/>
          <p:cNvCxnSpPr/>
          <p:nvPr/>
        </p:nvCxnSpPr>
        <p:spPr>
          <a:xfrm flipH="1">
            <a:off x="8921494" y="3577526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37" name="Google Shape;737;p46"/>
          <p:cNvSpPr/>
          <p:nvPr/>
        </p:nvSpPr>
        <p:spPr>
          <a:xfrm>
            <a:off x="10220588" y="2410030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8" name="Google Shape;73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834" y="136154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39" name="Google Shape;739;p46"/>
          <p:cNvCxnSpPr/>
          <p:nvPr/>
        </p:nvCxnSpPr>
        <p:spPr>
          <a:xfrm>
            <a:off x="2588114" y="2302630"/>
            <a:ext cx="761478" cy="52719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0" name="Google Shape;740;p46"/>
          <p:cNvCxnSpPr/>
          <p:nvPr/>
        </p:nvCxnSpPr>
        <p:spPr>
          <a:xfrm flipH="1" rot="10800000">
            <a:off x="2588114" y="4369869"/>
            <a:ext cx="703726" cy="63526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1" name="Google Shape;741;p46"/>
          <p:cNvCxnSpPr/>
          <p:nvPr/>
        </p:nvCxnSpPr>
        <p:spPr>
          <a:xfrm flipH="1" rot="10800000">
            <a:off x="8171848" y="2695075"/>
            <a:ext cx="1905803" cy="95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:\Users\LK\Documents\yCamp2015\Presentation\etc\dog-small.png" id="742" name="Google Shape;742;p46"/>
          <p:cNvPicPr preferRelativeResize="0"/>
          <p:nvPr/>
        </p:nvPicPr>
        <p:blipFill rotWithShape="1">
          <a:blip r:embed="rId5">
            <a:alphaModFix/>
          </a:blip>
          <a:srcRect b="10996" l="0" r="0" t="0"/>
          <a:stretch/>
        </p:blipFill>
        <p:spPr>
          <a:xfrm>
            <a:off x="298536" y="4408745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3" name="Google Shape;743;p46"/>
          <p:cNvSpPr/>
          <p:nvPr/>
        </p:nvSpPr>
        <p:spPr>
          <a:xfrm>
            <a:off x="10259089" y="4421711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44" name="Google Shape;744;p46"/>
          <p:cNvCxnSpPr/>
          <p:nvPr/>
        </p:nvCxnSpPr>
        <p:spPr>
          <a:xfrm>
            <a:off x="8162223" y="3647975"/>
            <a:ext cx="1905802" cy="79889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45" name="Google Shape;745;p46"/>
          <p:cNvSpPr/>
          <p:nvPr/>
        </p:nvSpPr>
        <p:spPr>
          <a:xfrm>
            <a:off x="10413271" y="3176958"/>
            <a:ext cx="393954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РАССТОЯНИЕ МЕЖДУ ВЕКТОРАМИ</a:t>
            </a:r>
            <a:endParaRPr/>
          </a:p>
        </p:txBody>
      </p:sp>
      <p:grpSp>
        <p:nvGrpSpPr>
          <p:cNvPr id="752" name="Google Shape;752;p47"/>
          <p:cNvGrpSpPr/>
          <p:nvPr/>
        </p:nvGrpSpPr>
        <p:grpSpPr>
          <a:xfrm>
            <a:off x="928571" y="1684282"/>
            <a:ext cx="5283983" cy="4513317"/>
            <a:chOff x="1525471" y="1608083"/>
            <a:chExt cx="3593067" cy="3069020"/>
          </a:xfrm>
        </p:grpSpPr>
        <p:cxnSp>
          <p:nvCxnSpPr>
            <p:cNvPr id="753" name="Google Shape;753;p47"/>
            <p:cNvCxnSpPr/>
            <p:nvPr/>
          </p:nvCxnSpPr>
          <p:spPr>
            <a:xfrm rot="10800000">
              <a:off x="1746189" y="1608083"/>
              <a:ext cx="0" cy="306902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54" name="Google Shape;754;p47"/>
            <p:cNvCxnSpPr/>
            <p:nvPr/>
          </p:nvCxnSpPr>
          <p:spPr>
            <a:xfrm>
              <a:off x="1525471" y="4477407"/>
              <a:ext cx="3593067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755" name="Google Shape;755;p47"/>
            <p:cNvSpPr/>
            <p:nvPr/>
          </p:nvSpPr>
          <p:spPr>
            <a:xfrm>
              <a:off x="3842935" y="3437023"/>
              <a:ext cx="181442" cy="181064"/>
            </a:xfrm>
            <a:prstGeom prst="ellipse">
              <a:avLst/>
            </a:prstGeom>
            <a:solidFill>
              <a:srgbClr val="EC49A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2744639" y="2188871"/>
              <a:ext cx="181442" cy="181064"/>
            </a:xfrm>
            <a:prstGeom prst="ellipse">
              <a:avLst/>
            </a:prstGeom>
            <a:solidFill>
              <a:srgbClr val="76B9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57" name="Google Shape;757;p47"/>
          <p:cNvSpPr/>
          <p:nvPr/>
        </p:nvSpPr>
        <p:spPr>
          <a:xfrm>
            <a:off x="4414346" y="3737884"/>
            <a:ext cx="1008992" cy="707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58" name="Google Shape;758;p47"/>
          <p:cNvSpPr/>
          <p:nvPr/>
        </p:nvSpPr>
        <p:spPr>
          <a:xfrm>
            <a:off x="2743202" y="1847755"/>
            <a:ext cx="872357" cy="7078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ЕВКЛИДОВО РАССТОЯНИЕ</a:t>
            </a:r>
            <a:endParaRPr/>
          </a:p>
        </p:txBody>
      </p:sp>
      <p:grpSp>
        <p:nvGrpSpPr>
          <p:cNvPr id="765" name="Google Shape;765;p48"/>
          <p:cNvGrpSpPr/>
          <p:nvPr/>
        </p:nvGrpSpPr>
        <p:grpSpPr>
          <a:xfrm>
            <a:off x="928571" y="1684282"/>
            <a:ext cx="5283983" cy="4513317"/>
            <a:chOff x="1525471" y="1608083"/>
            <a:chExt cx="3593067" cy="3069020"/>
          </a:xfrm>
        </p:grpSpPr>
        <p:cxnSp>
          <p:nvCxnSpPr>
            <p:cNvPr id="766" name="Google Shape;766;p48"/>
            <p:cNvCxnSpPr/>
            <p:nvPr/>
          </p:nvCxnSpPr>
          <p:spPr>
            <a:xfrm rot="10800000">
              <a:off x="1746189" y="1608083"/>
              <a:ext cx="0" cy="306902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67" name="Google Shape;767;p48"/>
            <p:cNvCxnSpPr/>
            <p:nvPr/>
          </p:nvCxnSpPr>
          <p:spPr>
            <a:xfrm>
              <a:off x="1525471" y="4477407"/>
              <a:ext cx="3593067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768" name="Google Shape;768;p48"/>
            <p:cNvSpPr/>
            <p:nvPr/>
          </p:nvSpPr>
          <p:spPr>
            <a:xfrm>
              <a:off x="3842935" y="3437023"/>
              <a:ext cx="181442" cy="181064"/>
            </a:xfrm>
            <a:prstGeom prst="ellipse">
              <a:avLst/>
            </a:prstGeom>
            <a:solidFill>
              <a:srgbClr val="EC49A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2744639" y="2188871"/>
              <a:ext cx="181442" cy="181064"/>
            </a:xfrm>
            <a:prstGeom prst="ellipse">
              <a:avLst/>
            </a:prstGeom>
            <a:solidFill>
              <a:srgbClr val="76B9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70" name="Google Shape;770;p48"/>
          <p:cNvSpPr/>
          <p:nvPr/>
        </p:nvSpPr>
        <p:spPr>
          <a:xfrm>
            <a:off x="6758153" y="2749912"/>
            <a:ext cx="3437648" cy="707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771" name="Google Shape;771;p48"/>
          <p:cNvCxnSpPr>
            <a:stCxn id="769" idx="5"/>
            <a:endCxn id="768" idx="1"/>
          </p:cNvCxnSpPr>
          <p:nvPr/>
        </p:nvCxnSpPr>
        <p:spPr>
          <a:xfrm>
            <a:off x="2949239" y="2765671"/>
            <a:ext cx="1426500" cy="1647300"/>
          </a:xfrm>
          <a:prstGeom prst="straightConnector1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772" name="Google Shape;772;p48"/>
          <p:cNvSpPr/>
          <p:nvPr/>
        </p:nvSpPr>
        <p:spPr>
          <a:xfrm>
            <a:off x="4414346" y="3737884"/>
            <a:ext cx="1008992" cy="7078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73" name="Google Shape;773;p48"/>
          <p:cNvSpPr/>
          <p:nvPr/>
        </p:nvSpPr>
        <p:spPr>
          <a:xfrm>
            <a:off x="2743202" y="1847755"/>
            <a:ext cx="872357" cy="7078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/>
          <p:nvPr/>
        </p:nvSpPr>
        <p:spPr>
          <a:xfrm>
            <a:off x="163973" y="4813738"/>
            <a:ext cx="2177752" cy="2177752"/>
          </a:xfrm>
          <a:prstGeom prst="blockArc">
            <a:avLst>
              <a:gd fmla="val 17778176" name="adj1"/>
              <a:gd fmla="val 20185762" name="adj2"/>
              <a:gd fmla="val 10941" name="adj3"/>
            </a:avLst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0" name="Google Shape;780;p4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КОСИНУСНОЕ РАССТОЯНИЕ</a:t>
            </a:r>
            <a:endParaRPr/>
          </a:p>
        </p:txBody>
      </p:sp>
      <p:grpSp>
        <p:nvGrpSpPr>
          <p:cNvPr id="781" name="Google Shape;781;p49"/>
          <p:cNvGrpSpPr/>
          <p:nvPr/>
        </p:nvGrpSpPr>
        <p:grpSpPr>
          <a:xfrm>
            <a:off x="928571" y="1684282"/>
            <a:ext cx="5283983" cy="4513317"/>
            <a:chOff x="1525471" y="1608083"/>
            <a:chExt cx="3593067" cy="3069020"/>
          </a:xfrm>
        </p:grpSpPr>
        <p:cxnSp>
          <p:nvCxnSpPr>
            <p:cNvPr id="782" name="Google Shape;782;p49"/>
            <p:cNvCxnSpPr/>
            <p:nvPr/>
          </p:nvCxnSpPr>
          <p:spPr>
            <a:xfrm rot="10800000">
              <a:off x="1746189" y="1608083"/>
              <a:ext cx="0" cy="306902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83" name="Google Shape;783;p49"/>
            <p:cNvCxnSpPr/>
            <p:nvPr/>
          </p:nvCxnSpPr>
          <p:spPr>
            <a:xfrm>
              <a:off x="1525471" y="4477407"/>
              <a:ext cx="3593067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784" name="Google Shape;784;p49"/>
            <p:cNvSpPr/>
            <p:nvPr/>
          </p:nvSpPr>
          <p:spPr>
            <a:xfrm>
              <a:off x="3842935" y="3437023"/>
              <a:ext cx="181442" cy="181064"/>
            </a:xfrm>
            <a:prstGeom prst="ellipse">
              <a:avLst/>
            </a:prstGeom>
            <a:solidFill>
              <a:srgbClr val="EC49A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2744639" y="2188871"/>
              <a:ext cx="181442" cy="181064"/>
            </a:xfrm>
            <a:prstGeom prst="ellipse">
              <a:avLst/>
            </a:prstGeom>
            <a:solidFill>
              <a:srgbClr val="76B9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786" name="Google Shape;786;p49"/>
          <p:cNvCxnSpPr/>
          <p:nvPr/>
        </p:nvCxnSpPr>
        <p:spPr>
          <a:xfrm flipH="1" rot="10800000">
            <a:off x="1244600" y="2800350"/>
            <a:ext cx="1536700" cy="310515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7" name="Google Shape;787;p49"/>
          <p:cNvCxnSpPr/>
          <p:nvPr/>
        </p:nvCxnSpPr>
        <p:spPr>
          <a:xfrm flipH="1" rot="10800000">
            <a:off x="1257300" y="4591050"/>
            <a:ext cx="3073400" cy="130810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8" name="Google Shape;788;p49"/>
          <p:cNvSpPr/>
          <p:nvPr/>
        </p:nvSpPr>
        <p:spPr>
          <a:xfrm>
            <a:off x="6169573" y="1908078"/>
            <a:ext cx="4829393" cy="14104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4414346" y="3737884"/>
            <a:ext cx="1008992" cy="7078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2743202" y="1847755"/>
            <a:ext cx="872357" cy="7078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/>
          <p:nvPr/>
        </p:nvSpPr>
        <p:spPr>
          <a:xfrm>
            <a:off x="163973" y="4813738"/>
            <a:ext cx="2177752" cy="2177752"/>
          </a:xfrm>
          <a:prstGeom prst="blockArc">
            <a:avLst>
              <a:gd fmla="val 17778176" name="adj1"/>
              <a:gd fmla="val 20185762" name="adj2"/>
              <a:gd fmla="val 10941" name="adj3"/>
            </a:avLst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7" name="Google Shape;797;p5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КОСИНУСНОЕ РАССТОЯНИЕ</a:t>
            </a:r>
            <a:endParaRPr/>
          </a:p>
        </p:txBody>
      </p:sp>
      <p:grpSp>
        <p:nvGrpSpPr>
          <p:cNvPr id="798" name="Google Shape;798;p50"/>
          <p:cNvGrpSpPr/>
          <p:nvPr/>
        </p:nvGrpSpPr>
        <p:grpSpPr>
          <a:xfrm>
            <a:off x="928571" y="1684282"/>
            <a:ext cx="5283983" cy="4513317"/>
            <a:chOff x="1525471" y="1608083"/>
            <a:chExt cx="3593067" cy="3069020"/>
          </a:xfrm>
        </p:grpSpPr>
        <p:cxnSp>
          <p:nvCxnSpPr>
            <p:cNvPr id="799" name="Google Shape;799;p50"/>
            <p:cNvCxnSpPr/>
            <p:nvPr/>
          </p:nvCxnSpPr>
          <p:spPr>
            <a:xfrm rot="10800000">
              <a:off x="1746189" y="1608083"/>
              <a:ext cx="0" cy="306902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00" name="Google Shape;800;p50"/>
            <p:cNvCxnSpPr/>
            <p:nvPr/>
          </p:nvCxnSpPr>
          <p:spPr>
            <a:xfrm>
              <a:off x="1525471" y="4477407"/>
              <a:ext cx="3593067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01" name="Google Shape;801;p50"/>
            <p:cNvSpPr/>
            <p:nvPr/>
          </p:nvSpPr>
          <p:spPr>
            <a:xfrm>
              <a:off x="3842935" y="3437023"/>
              <a:ext cx="181442" cy="181064"/>
            </a:xfrm>
            <a:prstGeom prst="ellipse">
              <a:avLst/>
            </a:prstGeom>
            <a:solidFill>
              <a:srgbClr val="EC49A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2744639" y="2188871"/>
              <a:ext cx="181442" cy="181064"/>
            </a:xfrm>
            <a:prstGeom prst="ellipse">
              <a:avLst/>
            </a:prstGeom>
            <a:solidFill>
              <a:srgbClr val="76B9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803" name="Google Shape;803;p50"/>
          <p:cNvCxnSpPr/>
          <p:nvPr/>
        </p:nvCxnSpPr>
        <p:spPr>
          <a:xfrm flipH="1" rot="10800000">
            <a:off x="1244600" y="2800350"/>
            <a:ext cx="1536700" cy="310515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4" name="Google Shape;804;p50"/>
          <p:cNvCxnSpPr/>
          <p:nvPr/>
        </p:nvCxnSpPr>
        <p:spPr>
          <a:xfrm flipH="1" rot="10800000">
            <a:off x="1257300" y="4591050"/>
            <a:ext cx="3073400" cy="130810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5" name="Google Shape;805;p50"/>
          <p:cNvSpPr/>
          <p:nvPr/>
        </p:nvSpPr>
        <p:spPr>
          <a:xfrm>
            <a:off x="6169573" y="1908078"/>
            <a:ext cx="4829393" cy="14104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6" name="Google Shape;806;p50"/>
          <p:cNvSpPr/>
          <p:nvPr/>
        </p:nvSpPr>
        <p:spPr>
          <a:xfrm>
            <a:off x="6884276" y="4083719"/>
            <a:ext cx="2921875" cy="7078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7" name="Google Shape;807;p50"/>
          <p:cNvSpPr/>
          <p:nvPr/>
        </p:nvSpPr>
        <p:spPr>
          <a:xfrm>
            <a:off x="4414346" y="3737884"/>
            <a:ext cx="1008992" cy="7078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8" name="Google Shape;808;p50"/>
          <p:cNvSpPr/>
          <p:nvPr/>
        </p:nvSpPr>
        <p:spPr>
          <a:xfrm>
            <a:off x="2743202" y="1847755"/>
            <a:ext cx="872357" cy="7078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СИАМСКАЯ НЕЙРОННАЯ СЕТЬ</a:t>
            </a:r>
            <a:endParaRPr/>
          </a:p>
        </p:txBody>
      </p:sp>
      <p:pic>
        <p:nvPicPr>
          <p:cNvPr id="814" name="Google Shape;81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647" y="1064260"/>
            <a:ext cx="3554500" cy="1552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p51"/>
          <p:cNvGrpSpPr/>
          <p:nvPr/>
        </p:nvGrpSpPr>
        <p:grpSpPr>
          <a:xfrm>
            <a:off x="813372" y="1405418"/>
            <a:ext cx="976667" cy="987595"/>
            <a:chOff x="5567450" y="1226979"/>
            <a:chExt cx="860321" cy="869947"/>
          </a:xfrm>
        </p:grpSpPr>
        <p:sp>
          <p:nvSpPr>
            <p:cNvPr id="816" name="Google Shape;816;p51"/>
            <p:cNvSpPr/>
            <p:nvPr/>
          </p:nvSpPr>
          <p:spPr>
            <a:xfrm>
              <a:off x="5567450" y="1226979"/>
              <a:ext cx="629315" cy="629315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5798456" y="1467611"/>
              <a:ext cx="629315" cy="629315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818" name="Google Shape;818;p51"/>
          <p:cNvCxnSpPr/>
          <p:nvPr/>
        </p:nvCxnSpPr>
        <p:spPr>
          <a:xfrm>
            <a:off x="6048258" y="190670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19" name="Google Shape;819;p51"/>
          <p:cNvSpPr/>
          <p:nvPr/>
        </p:nvSpPr>
        <p:spPr>
          <a:xfrm>
            <a:off x="6747838" y="1556380"/>
            <a:ext cx="128350" cy="714421"/>
          </a:xfrm>
          <a:prstGeom prst="rect">
            <a:avLst/>
          </a:prstGeom>
          <a:solidFill>
            <a:srgbClr val="780C4F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0" name="Google Shape;820;p51"/>
          <p:cNvSpPr/>
          <p:nvPr/>
        </p:nvSpPr>
        <p:spPr>
          <a:xfrm>
            <a:off x="7245241" y="1567193"/>
            <a:ext cx="128350" cy="714421"/>
          </a:xfrm>
          <a:prstGeom prst="rect">
            <a:avLst/>
          </a:prstGeom>
          <a:solidFill>
            <a:srgbClr val="780C4F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1" name="Google Shape;821;p51"/>
          <p:cNvSpPr txBox="1"/>
          <p:nvPr/>
        </p:nvSpPr>
        <p:spPr>
          <a:xfrm>
            <a:off x="6688188" y="1147029"/>
            <a:ext cx="390683" cy="3323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907" l="-2656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22" name="Google Shape;822;p51"/>
          <p:cNvSpPr txBox="1"/>
          <p:nvPr/>
        </p:nvSpPr>
        <p:spPr>
          <a:xfrm>
            <a:off x="7257724" y="1179469"/>
            <a:ext cx="397801" cy="3323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2726" l="-2768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23" name="Google Shape;823;p51"/>
          <p:cNvSpPr txBox="1"/>
          <p:nvPr/>
        </p:nvSpPr>
        <p:spPr>
          <a:xfrm>
            <a:off x="8007444" y="1712774"/>
            <a:ext cx="817403" cy="3323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962" l="-8953" r="-1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824" name="Google Shape;824;p51"/>
          <p:cNvCxnSpPr/>
          <p:nvPr/>
        </p:nvCxnSpPr>
        <p:spPr>
          <a:xfrm>
            <a:off x="2000133" y="19638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СИАМСКАЯ НЕЙРОННАЯ СЕТЬ</a:t>
            </a:r>
            <a:endParaRPr/>
          </a:p>
        </p:txBody>
      </p:sp>
      <p:grpSp>
        <p:nvGrpSpPr>
          <p:cNvPr id="830" name="Google Shape;830;p52"/>
          <p:cNvGrpSpPr/>
          <p:nvPr/>
        </p:nvGrpSpPr>
        <p:grpSpPr>
          <a:xfrm>
            <a:off x="813372" y="1064260"/>
            <a:ext cx="8011475" cy="3087459"/>
            <a:chOff x="2461197" y="1064260"/>
            <a:chExt cx="8011475" cy="3087459"/>
          </a:xfrm>
        </p:grpSpPr>
        <p:pic>
          <p:nvPicPr>
            <p:cNvPr id="831" name="Google Shape;831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81472" y="1064260"/>
              <a:ext cx="3554500" cy="15526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2" name="Google Shape;832;p52"/>
            <p:cNvGrpSpPr/>
            <p:nvPr/>
          </p:nvGrpSpPr>
          <p:grpSpPr>
            <a:xfrm>
              <a:off x="2461197" y="1405418"/>
              <a:ext cx="976667" cy="987595"/>
              <a:chOff x="5567450" y="1226979"/>
              <a:chExt cx="860321" cy="869947"/>
            </a:xfrm>
          </p:grpSpPr>
          <p:sp>
            <p:nvSpPr>
              <p:cNvPr id="833" name="Google Shape;833;p52"/>
              <p:cNvSpPr/>
              <p:nvPr/>
            </p:nvSpPr>
            <p:spPr>
              <a:xfrm>
                <a:off x="5567450" y="1226979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4" name="Google Shape;834;p52"/>
              <p:cNvSpPr/>
              <p:nvPr/>
            </p:nvSpPr>
            <p:spPr>
              <a:xfrm>
                <a:off x="5798456" y="1467611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cxnSp>
          <p:nvCxnSpPr>
            <p:cNvPr id="835" name="Google Shape;835;p52"/>
            <p:cNvCxnSpPr/>
            <p:nvPr/>
          </p:nvCxnSpPr>
          <p:spPr>
            <a:xfrm>
              <a:off x="7696083" y="1906702"/>
              <a:ext cx="42169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36" name="Google Shape;836;p52"/>
            <p:cNvSpPr/>
            <p:nvPr/>
          </p:nvSpPr>
          <p:spPr>
            <a:xfrm>
              <a:off x="8395663" y="1556380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8893066" y="1567193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8" name="Google Shape;838;p52"/>
            <p:cNvSpPr txBox="1"/>
            <p:nvPr/>
          </p:nvSpPr>
          <p:spPr>
            <a:xfrm>
              <a:off x="8336013" y="1147029"/>
              <a:ext cx="390683" cy="3323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0907" l="-26561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39" name="Google Shape;839;p52"/>
            <p:cNvSpPr txBox="1"/>
            <p:nvPr/>
          </p:nvSpPr>
          <p:spPr>
            <a:xfrm>
              <a:off x="8905549" y="1179469"/>
              <a:ext cx="397801" cy="3323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32726" l="-2768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40" name="Google Shape;840;p52"/>
            <p:cNvSpPr txBox="1"/>
            <p:nvPr/>
          </p:nvSpPr>
          <p:spPr>
            <a:xfrm>
              <a:off x="9655269" y="1712774"/>
              <a:ext cx="817403" cy="3323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2962" l="-8953" r="-149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841" name="Google Shape;841;p52"/>
            <p:cNvGrpSpPr/>
            <p:nvPr/>
          </p:nvGrpSpPr>
          <p:grpSpPr>
            <a:xfrm>
              <a:off x="2461197" y="2599096"/>
              <a:ext cx="8011475" cy="1552623"/>
              <a:chOff x="2461197" y="2703871"/>
              <a:chExt cx="8011475" cy="1552623"/>
            </a:xfrm>
          </p:grpSpPr>
          <p:pic>
            <p:nvPicPr>
              <p:cNvPr id="842" name="Google Shape;842;p5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81472" y="2703871"/>
                <a:ext cx="3554500" cy="155262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43" name="Google Shape;843;p52"/>
              <p:cNvGrpSpPr/>
              <p:nvPr/>
            </p:nvGrpSpPr>
            <p:grpSpPr>
              <a:xfrm>
                <a:off x="2461197" y="3045029"/>
                <a:ext cx="976667" cy="987595"/>
                <a:chOff x="5567450" y="1226979"/>
                <a:chExt cx="860321" cy="869947"/>
              </a:xfrm>
            </p:grpSpPr>
            <p:sp>
              <p:nvSpPr>
                <p:cNvPr id="844" name="Google Shape;844;p52"/>
                <p:cNvSpPr/>
                <p:nvPr/>
              </p:nvSpPr>
              <p:spPr>
                <a:xfrm>
                  <a:off x="5567450" y="1226979"/>
                  <a:ext cx="629315" cy="629315"/>
                </a:xfrm>
                <a:prstGeom prst="rect">
                  <a:avLst/>
                </a:prstGeom>
                <a:solidFill>
                  <a:srgbClr val="780C4F"/>
                </a:solidFill>
                <a:ln cap="flat" cmpd="sng" w="25400">
                  <a:solidFill>
                    <a:srgbClr val="EC49A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45" name="Google Shape;845;p52"/>
                <p:cNvSpPr/>
                <p:nvPr/>
              </p:nvSpPr>
              <p:spPr>
                <a:xfrm>
                  <a:off x="5798456" y="1467611"/>
                  <a:ext cx="629315" cy="629315"/>
                </a:xfrm>
                <a:prstGeom prst="rect">
                  <a:avLst/>
                </a:prstGeom>
                <a:solidFill>
                  <a:srgbClr val="092760"/>
                </a:solidFill>
                <a:ln cap="flat" cmpd="sng" w="25400">
                  <a:solidFill>
                    <a:srgbClr val="789F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cxnSp>
            <p:nvCxnSpPr>
              <p:cNvPr id="846" name="Google Shape;846;p52"/>
              <p:cNvCxnSpPr/>
              <p:nvPr/>
            </p:nvCxnSpPr>
            <p:spPr>
              <a:xfrm>
                <a:off x="7696083" y="3546313"/>
                <a:ext cx="421697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847" name="Google Shape;847;p52"/>
              <p:cNvSpPr/>
              <p:nvPr/>
            </p:nvSpPr>
            <p:spPr>
              <a:xfrm>
                <a:off x="8395663" y="3195991"/>
                <a:ext cx="128350" cy="714421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8" name="Google Shape;848;p52"/>
              <p:cNvSpPr/>
              <p:nvPr/>
            </p:nvSpPr>
            <p:spPr>
              <a:xfrm>
                <a:off x="8893066" y="3206804"/>
                <a:ext cx="128350" cy="714421"/>
              </a:xfrm>
              <a:prstGeom prst="rect">
                <a:avLst/>
              </a:prstGeom>
              <a:solidFill>
                <a:srgbClr val="092760"/>
              </a:solidFill>
              <a:ln cap="flat" cmpd="sng" w="254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9" name="Google Shape;849;p52"/>
              <p:cNvSpPr txBox="1"/>
              <p:nvPr/>
            </p:nvSpPr>
            <p:spPr>
              <a:xfrm>
                <a:off x="8336013" y="2786640"/>
                <a:ext cx="390683" cy="33239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33329" l="-26561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850" name="Google Shape;850;p52"/>
              <p:cNvSpPr txBox="1"/>
              <p:nvPr/>
            </p:nvSpPr>
            <p:spPr>
              <a:xfrm>
                <a:off x="8905549" y="2819080"/>
                <a:ext cx="397801" cy="33239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32726" l="-27689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851" name="Google Shape;851;p52"/>
              <p:cNvSpPr txBox="1"/>
              <p:nvPr/>
            </p:nvSpPr>
            <p:spPr>
              <a:xfrm>
                <a:off x="9655269" y="3352384"/>
                <a:ext cx="817403" cy="332399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2962" l="-8953" r="-1491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</p:grpSp>
      </p:grpSp>
      <p:cxnSp>
        <p:nvCxnSpPr>
          <p:cNvPr id="852" name="Google Shape;852;p52"/>
          <p:cNvCxnSpPr/>
          <p:nvPr/>
        </p:nvCxnSpPr>
        <p:spPr>
          <a:xfrm>
            <a:off x="2000133" y="19638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3" name="Google Shape;853;p52"/>
          <p:cNvCxnSpPr/>
          <p:nvPr/>
        </p:nvCxnSpPr>
        <p:spPr>
          <a:xfrm>
            <a:off x="2000133" y="34497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EMBEDDING (ВЛОЖЕНИЕ)</a:t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1739900" y="2736008"/>
            <a:ext cx="3045191" cy="3045191"/>
          </a:xfrm>
          <a:prstGeom prst="cube">
            <a:avLst>
              <a:gd fmla="val 25000" name="adj"/>
            </a:avLst>
          </a:prstGeom>
          <a:solidFill>
            <a:srgbClr val="780C4F"/>
          </a:solidFill>
          <a:ln cap="flat" cmpd="sng" w="25400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5918200" y="3690264"/>
            <a:ext cx="1574800" cy="894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2712149" y="2101118"/>
            <a:ext cx="1388522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Объект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9426562" y="37053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2" name="Google Shape;172;p26"/>
          <p:cNvCxnSpPr/>
          <p:nvPr/>
        </p:nvCxnSpPr>
        <p:spPr>
          <a:xfrm>
            <a:off x="8648794" y="4661113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3" name="Google Shape;173;p26"/>
          <p:cNvCxnSpPr/>
          <p:nvPr/>
        </p:nvCxnSpPr>
        <p:spPr>
          <a:xfrm rot="10800000">
            <a:off x="8878477" y="3111574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" name="Google Shape;174;p26"/>
          <p:cNvCxnSpPr/>
          <p:nvPr/>
        </p:nvCxnSpPr>
        <p:spPr>
          <a:xfrm flipH="1">
            <a:off x="7930894" y="4580826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5" name="Google Shape;175;p26"/>
          <p:cNvSpPr txBox="1"/>
          <p:nvPr/>
        </p:nvSpPr>
        <p:spPr>
          <a:xfrm>
            <a:off x="4683359" y="1186718"/>
            <a:ext cx="3948517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Вложение в N-мерное </a:t>
            </a:r>
            <a:endParaRPr sz="2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8149023" y="1932619"/>
            <a:ext cx="2274983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Вектор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(Эмбеддинг)</a:t>
            </a:r>
            <a:endParaRPr sz="28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СИАМСКАЯ НЕЙРОННАЯ СЕТЬ</a:t>
            </a:r>
            <a:endParaRPr/>
          </a:p>
        </p:txBody>
      </p:sp>
      <p:sp>
        <p:nvSpPr>
          <p:cNvPr id="859" name="Google Shape;859;p53"/>
          <p:cNvSpPr txBox="1"/>
          <p:nvPr/>
        </p:nvSpPr>
        <p:spPr>
          <a:xfrm>
            <a:off x="360045" y="5297129"/>
            <a:ext cx="31546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Contrastive Loss:</a:t>
            </a:r>
            <a:endParaRPr/>
          </a:p>
        </p:txBody>
      </p:sp>
      <p:sp>
        <p:nvSpPr>
          <p:cNvPr id="860" name="Google Shape;860;p53"/>
          <p:cNvSpPr txBox="1"/>
          <p:nvPr/>
        </p:nvSpPr>
        <p:spPr>
          <a:xfrm>
            <a:off x="3668617" y="5143375"/>
            <a:ext cx="7837595" cy="8297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39" l="0" r="0" t="-14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861" name="Google Shape;861;p53"/>
          <p:cNvGrpSpPr/>
          <p:nvPr/>
        </p:nvGrpSpPr>
        <p:grpSpPr>
          <a:xfrm>
            <a:off x="813372" y="1064260"/>
            <a:ext cx="8011475" cy="3087459"/>
            <a:chOff x="2461197" y="1064260"/>
            <a:chExt cx="8011475" cy="3087459"/>
          </a:xfrm>
        </p:grpSpPr>
        <p:pic>
          <p:nvPicPr>
            <p:cNvPr id="862" name="Google Shape;862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81472" y="1064260"/>
              <a:ext cx="3554500" cy="15526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3" name="Google Shape;863;p53"/>
            <p:cNvGrpSpPr/>
            <p:nvPr/>
          </p:nvGrpSpPr>
          <p:grpSpPr>
            <a:xfrm>
              <a:off x="2461197" y="1405418"/>
              <a:ext cx="976667" cy="987595"/>
              <a:chOff x="5567450" y="1226979"/>
              <a:chExt cx="860321" cy="869947"/>
            </a:xfrm>
          </p:grpSpPr>
          <p:sp>
            <p:nvSpPr>
              <p:cNvPr id="864" name="Google Shape;864;p53"/>
              <p:cNvSpPr/>
              <p:nvPr/>
            </p:nvSpPr>
            <p:spPr>
              <a:xfrm>
                <a:off x="5567450" y="1226979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5" name="Google Shape;865;p53"/>
              <p:cNvSpPr/>
              <p:nvPr/>
            </p:nvSpPr>
            <p:spPr>
              <a:xfrm>
                <a:off x="5798456" y="1467611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cxnSp>
          <p:nvCxnSpPr>
            <p:cNvPr id="866" name="Google Shape;866;p53"/>
            <p:cNvCxnSpPr/>
            <p:nvPr/>
          </p:nvCxnSpPr>
          <p:spPr>
            <a:xfrm>
              <a:off x="7696083" y="1906702"/>
              <a:ext cx="42169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67" name="Google Shape;867;p53"/>
            <p:cNvSpPr/>
            <p:nvPr/>
          </p:nvSpPr>
          <p:spPr>
            <a:xfrm>
              <a:off x="8395663" y="1556380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8893066" y="1567193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9" name="Google Shape;869;p53"/>
            <p:cNvSpPr txBox="1"/>
            <p:nvPr/>
          </p:nvSpPr>
          <p:spPr>
            <a:xfrm>
              <a:off x="8336013" y="1147029"/>
              <a:ext cx="390683" cy="3323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30907" l="-26561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70" name="Google Shape;870;p53"/>
            <p:cNvSpPr txBox="1"/>
            <p:nvPr/>
          </p:nvSpPr>
          <p:spPr>
            <a:xfrm>
              <a:off x="8905549" y="1179469"/>
              <a:ext cx="397801" cy="3323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2726" l="-2768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871" name="Google Shape;871;p53"/>
            <p:cNvSpPr txBox="1"/>
            <p:nvPr/>
          </p:nvSpPr>
          <p:spPr>
            <a:xfrm>
              <a:off x="9655269" y="1712774"/>
              <a:ext cx="817403" cy="3323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2962" l="-8953" r="-149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872" name="Google Shape;872;p53"/>
            <p:cNvGrpSpPr/>
            <p:nvPr/>
          </p:nvGrpSpPr>
          <p:grpSpPr>
            <a:xfrm>
              <a:off x="2461197" y="2599096"/>
              <a:ext cx="8011475" cy="1552623"/>
              <a:chOff x="2461197" y="2703871"/>
              <a:chExt cx="8011475" cy="1552623"/>
            </a:xfrm>
          </p:grpSpPr>
          <p:pic>
            <p:nvPicPr>
              <p:cNvPr id="873" name="Google Shape;873;p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081472" y="2703871"/>
                <a:ext cx="3554500" cy="155262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74" name="Google Shape;874;p53"/>
              <p:cNvGrpSpPr/>
              <p:nvPr/>
            </p:nvGrpSpPr>
            <p:grpSpPr>
              <a:xfrm>
                <a:off x="2461197" y="3045029"/>
                <a:ext cx="976667" cy="987595"/>
                <a:chOff x="5567450" y="1226979"/>
                <a:chExt cx="860321" cy="869947"/>
              </a:xfrm>
            </p:grpSpPr>
            <p:sp>
              <p:nvSpPr>
                <p:cNvPr id="875" name="Google Shape;875;p53"/>
                <p:cNvSpPr/>
                <p:nvPr/>
              </p:nvSpPr>
              <p:spPr>
                <a:xfrm>
                  <a:off x="5567450" y="1226979"/>
                  <a:ext cx="629315" cy="629315"/>
                </a:xfrm>
                <a:prstGeom prst="rect">
                  <a:avLst/>
                </a:prstGeom>
                <a:solidFill>
                  <a:srgbClr val="780C4F"/>
                </a:solidFill>
                <a:ln cap="flat" cmpd="sng" w="25400">
                  <a:solidFill>
                    <a:srgbClr val="EC49A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76" name="Google Shape;876;p53"/>
                <p:cNvSpPr/>
                <p:nvPr/>
              </p:nvSpPr>
              <p:spPr>
                <a:xfrm>
                  <a:off x="5798456" y="1467611"/>
                  <a:ext cx="629315" cy="629315"/>
                </a:xfrm>
                <a:prstGeom prst="rect">
                  <a:avLst/>
                </a:prstGeom>
                <a:solidFill>
                  <a:srgbClr val="092760"/>
                </a:solidFill>
                <a:ln cap="flat" cmpd="sng" w="25400">
                  <a:solidFill>
                    <a:srgbClr val="789F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cxnSp>
            <p:nvCxnSpPr>
              <p:cNvPr id="877" name="Google Shape;877;p53"/>
              <p:cNvCxnSpPr/>
              <p:nvPr/>
            </p:nvCxnSpPr>
            <p:spPr>
              <a:xfrm>
                <a:off x="7696083" y="3546313"/>
                <a:ext cx="421697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878" name="Google Shape;878;p53"/>
              <p:cNvSpPr/>
              <p:nvPr/>
            </p:nvSpPr>
            <p:spPr>
              <a:xfrm>
                <a:off x="8395663" y="3195991"/>
                <a:ext cx="128350" cy="714421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9" name="Google Shape;879;p53"/>
              <p:cNvSpPr/>
              <p:nvPr/>
            </p:nvSpPr>
            <p:spPr>
              <a:xfrm>
                <a:off x="8893066" y="3206804"/>
                <a:ext cx="128350" cy="714421"/>
              </a:xfrm>
              <a:prstGeom prst="rect">
                <a:avLst/>
              </a:prstGeom>
              <a:solidFill>
                <a:srgbClr val="092760"/>
              </a:solidFill>
              <a:ln cap="flat" cmpd="sng" w="254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0" name="Google Shape;880;p53"/>
              <p:cNvSpPr txBox="1"/>
              <p:nvPr/>
            </p:nvSpPr>
            <p:spPr>
              <a:xfrm>
                <a:off x="8336013" y="2786640"/>
                <a:ext cx="390683" cy="33239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33329" l="-26561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881" name="Google Shape;881;p53"/>
              <p:cNvSpPr txBox="1"/>
              <p:nvPr/>
            </p:nvSpPr>
            <p:spPr>
              <a:xfrm>
                <a:off x="8905549" y="2819080"/>
                <a:ext cx="397801" cy="332399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32726" l="-27689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882" name="Google Shape;882;p53"/>
              <p:cNvSpPr txBox="1"/>
              <p:nvPr/>
            </p:nvSpPr>
            <p:spPr>
              <a:xfrm>
                <a:off x="9655269" y="3352384"/>
                <a:ext cx="817403" cy="332399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2962" l="-8953" r="-1491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</p:grpSp>
      </p:grpSp>
      <p:cxnSp>
        <p:nvCxnSpPr>
          <p:cNvPr id="883" name="Google Shape;883;p53"/>
          <p:cNvCxnSpPr/>
          <p:nvPr/>
        </p:nvCxnSpPr>
        <p:spPr>
          <a:xfrm>
            <a:off x="2000133" y="19638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4" name="Google Shape;884;p53"/>
          <p:cNvCxnSpPr/>
          <p:nvPr/>
        </p:nvCxnSpPr>
        <p:spPr>
          <a:xfrm>
            <a:off x="2000133" y="34497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85" name="Google Shape;885;p53"/>
          <p:cNvSpPr txBox="1"/>
          <p:nvPr/>
        </p:nvSpPr>
        <p:spPr>
          <a:xfrm>
            <a:off x="3710518" y="4222240"/>
            <a:ext cx="2724592" cy="44319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СИАМСКАЯ НЕЙРОННАЯ СЕТЬ</a:t>
            </a:r>
            <a:endParaRPr/>
          </a:p>
        </p:txBody>
      </p:sp>
      <p:sp>
        <p:nvSpPr>
          <p:cNvPr id="891" name="Google Shape;891;p54"/>
          <p:cNvSpPr txBox="1"/>
          <p:nvPr/>
        </p:nvSpPr>
        <p:spPr>
          <a:xfrm>
            <a:off x="360045" y="5297129"/>
            <a:ext cx="31546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Contrastive Loss:</a:t>
            </a:r>
            <a:endParaRPr/>
          </a:p>
        </p:txBody>
      </p:sp>
      <p:sp>
        <p:nvSpPr>
          <p:cNvPr id="892" name="Google Shape;892;p54"/>
          <p:cNvSpPr txBox="1"/>
          <p:nvPr/>
        </p:nvSpPr>
        <p:spPr>
          <a:xfrm>
            <a:off x="3668617" y="5143375"/>
            <a:ext cx="7837595" cy="8297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39" l="0" r="0" t="-14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893" name="Google Shape;893;p54"/>
          <p:cNvGrpSpPr/>
          <p:nvPr/>
        </p:nvGrpSpPr>
        <p:grpSpPr>
          <a:xfrm>
            <a:off x="813372" y="1064260"/>
            <a:ext cx="8011475" cy="3087459"/>
            <a:chOff x="2461197" y="1064260"/>
            <a:chExt cx="8011475" cy="3087459"/>
          </a:xfrm>
        </p:grpSpPr>
        <p:pic>
          <p:nvPicPr>
            <p:cNvPr id="894" name="Google Shape;894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81472" y="1064260"/>
              <a:ext cx="3554500" cy="15526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5" name="Google Shape;895;p54"/>
            <p:cNvGrpSpPr/>
            <p:nvPr/>
          </p:nvGrpSpPr>
          <p:grpSpPr>
            <a:xfrm>
              <a:off x="2461197" y="1405418"/>
              <a:ext cx="976667" cy="987595"/>
              <a:chOff x="5567450" y="1226979"/>
              <a:chExt cx="860321" cy="869947"/>
            </a:xfrm>
          </p:grpSpPr>
          <p:sp>
            <p:nvSpPr>
              <p:cNvPr id="896" name="Google Shape;896;p54"/>
              <p:cNvSpPr/>
              <p:nvPr/>
            </p:nvSpPr>
            <p:spPr>
              <a:xfrm>
                <a:off x="5567450" y="1226979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7" name="Google Shape;897;p54"/>
              <p:cNvSpPr/>
              <p:nvPr/>
            </p:nvSpPr>
            <p:spPr>
              <a:xfrm>
                <a:off x="5798456" y="1467611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cxnSp>
          <p:nvCxnSpPr>
            <p:cNvPr id="898" name="Google Shape;898;p54"/>
            <p:cNvCxnSpPr/>
            <p:nvPr/>
          </p:nvCxnSpPr>
          <p:spPr>
            <a:xfrm>
              <a:off x="7696083" y="1906702"/>
              <a:ext cx="42169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99" name="Google Shape;899;p54"/>
            <p:cNvSpPr/>
            <p:nvPr/>
          </p:nvSpPr>
          <p:spPr>
            <a:xfrm>
              <a:off x="8395663" y="1556380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0" name="Google Shape;900;p54"/>
            <p:cNvSpPr/>
            <p:nvPr/>
          </p:nvSpPr>
          <p:spPr>
            <a:xfrm>
              <a:off x="8893066" y="1567193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1" name="Google Shape;901;p54"/>
            <p:cNvSpPr txBox="1"/>
            <p:nvPr/>
          </p:nvSpPr>
          <p:spPr>
            <a:xfrm>
              <a:off x="8336013" y="1147029"/>
              <a:ext cx="390683" cy="3323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30907" l="-26561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902" name="Google Shape;902;p54"/>
            <p:cNvSpPr txBox="1"/>
            <p:nvPr/>
          </p:nvSpPr>
          <p:spPr>
            <a:xfrm>
              <a:off x="8905549" y="1179469"/>
              <a:ext cx="397801" cy="3323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2726" l="-2768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903" name="Google Shape;903;p54"/>
            <p:cNvSpPr txBox="1"/>
            <p:nvPr/>
          </p:nvSpPr>
          <p:spPr>
            <a:xfrm>
              <a:off x="9655269" y="1712774"/>
              <a:ext cx="817403" cy="3323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2962" l="-8953" r="-149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904" name="Google Shape;904;p54"/>
            <p:cNvGrpSpPr/>
            <p:nvPr/>
          </p:nvGrpSpPr>
          <p:grpSpPr>
            <a:xfrm>
              <a:off x="2461197" y="2599096"/>
              <a:ext cx="8011475" cy="1552623"/>
              <a:chOff x="2461197" y="2703871"/>
              <a:chExt cx="8011475" cy="1552623"/>
            </a:xfrm>
          </p:grpSpPr>
          <p:pic>
            <p:nvPicPr>
              <p:cNvPr id="905" name="Google Shape;905;p5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081472" y="2703871"/>
                <a:ext cx="3554500" cy="155262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06" name="Google Shape;906;p54"/>
              <p:cNvGrpSpPr/>
              <p:nvPr/>
            </p:nvGrpSpPr>
            <p:grpSpPr>
              <a:xfrm>
                <a:off x="2461197" y="3045029"/>
                <a:ext cx="976667" cy="987595"/>
                <a:chOff x="5567450" y="1226979"/>
                <a:chExt cx="860321" cy="869947"/>
              </a:xfrm>
            </p:grpSpPr>
            <p:sp>
              <p:nvSpPr>
                <p:cNvPr id="907" name="Google Shape;907;p54"/>
                <p:cNvSpPr/>
                <p:nvPr/>
              </p:nvSpPr>
              <p:spPr>
                <a:xfrm>
                  <a:off x="5567450" y="1226979"/>
                  <a:ext cx="629315" cy="629315"/>
                </a:xfrm>
                <a:prstGeom prst="rect">
                  <a:avLst/>
                </a:prstGeom>
                <a:solidFill>
                  <a:srgbClr val="780C4F"/>
                </a:solidFill>
                <a:ln cap="flat" cmpd="sng" w="25400">
                  <a:solidFill>
                    <a:srgbClr val="EC49A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08" name="Google Shape;908;p54"/>
                <p:cNvSpPr/>
                <p:nvPr/>
              </p:nvSpPr>
              <p:spPr>
                <a:xfrm>
                  <a:off x="5798456" y="1467611"/>
                  <a:ext cx="629315" cy="629315"/>
                </a:xfrm>
                <a:prstGeom prst="rect">
                  <a:avLst/>
                </a:prstGeom>
                <a:solidFill>
                  <a:srgbClr val="092760"/>
                </a:solidFill>
                <a:ln cap="flat" cmpd="sng" w="25400">
                  <a:solidFill>
                    <a:srgbClr val="789F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cxnSp>
            <p:nvCxnSpPr>
              <p:cNvPr id="909" name="Google Shape;909;p54"/>
              <p:cNvCxnSpPr/>
              <p:nvPr/>
            </p:nvCxnSpPr>
            <p:spPr>
              <a:xfrm>
                <a:off x="7696083" y="3546313"/>
                <a:ext cx="421697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910" name="Google Shape;910;p54"/>
              <p:cNvSpPr/>
              <p:nvPr/>
            </p:nvSpPr>
            <p:spPr>
              <a:xfrm>
                <a:off x="8395663" y="3195991"/>
                <a:ext cx="128350" cy="714421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1" name="Google Shape;911;p54"/>
              <p:cNvSpPr/>
              <p:nvPr/>
            </p:nvSpPr>
            <p:spPr>
              <a:xfrm>
                <a:off x="8893066" y="3206804"/>
                <a:ext cx="128350" cy="714421"/>
              </a:xfrm>
              <a:prstGeom prst="rect">
                <a:avLst/>
              </a:prstGeom>
              <a:solidFill>
                <a:srgbClr val="092760"/>
              </a:solidFill>
              <a:ln cap="flat" cmpd="sng" w="254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2" name="Google Shape;912;p54"/>
              <p:cNvSpPr txBox="1"/>
              <p:nvPr/>
            </p:nvSpPr>
            <p:spPr>
              <a:xfrm>
                <a:off x="8336013" y="2786640"/>
                <a:ext cx="390683" cy="33239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33329" l="-26561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913" name="Google Shape;913;p54"/>
              <p:cNvSpPr txBox="1"/>
              <p:nvPr/>
            </p:nvSpPr>
            <p:spPr>
              <a:xfrm>
                <a:off x="8905549" y="2819080"/>
                <a:ext cx="397801" cy="332399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32726" l="-27689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914" name="Google Shape;914;p54"/>
              <p:cNvSpPr txBox="1"/>
              <p:nvPr/>
            </p:nvSpPr>
            <p:spPr>
              <a:xfrm>
                <a:off x="9655269" y="3352384"/>
                <a:ext cx="817403" cy="332399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2962" l="-8953" r="-1491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</p:grpSp>
      </p:grpSp>
      <p:grpSp>
        <p:nvGrpSpPr>
          <p:cNvPr id="915" name="Google Shape;915;p54"/>
          <p:cNvGrpSpPr/>
          <p:nvPr/>
        </p:nvGrpSpPr>
        <p:grpSpPr>
          <a:xfrm>
            <a:off x="9708450" y="2929377"/>
            <a:ext cx="1495140" cy="1191224"/>
            <a:chOff x="11823707" y="2177520"/>
            <a:chExt cx="1495140" cy="1191224"/>
          </a:xfrm>
        </p:grpSpPr>
        <p:sp>
          <p:nvSpPr>
            <p:cNvPr id="916" name="Google Shape;916;p54"/>
            <p:cNvSpPr/>
            <p:nvPr/>
          </p:nvSpPr>
          <p:spPr>
            <a:xfrm>
              <a:off x="12698362" y="2708345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7" name="Google Shape;917;p54"/>
            <p:cNvSpPr/>
            <p:nvPr/>
          </p:nvSpPr>
          <p:spPr>
            <a:xfrm>
              <a:off x="12216954" y="2627689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8" name="Google Shape;918;p54"/>
            <p:cNvSpPr/>
            <p:nvPr/>
          </p:nvSpPr>
          <p:spPr>
            <a:xfrm rot="-4601282">
              <a:off x="12115468" y="2112770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19" name="Google Shape;919;p54"/>
          <p:cNvGrpSpPr/>
          <p:nvPr/>
        </p:nvGrpSpPr>
        <p:grpSpPr>
          <a:xfrm>
            <a:off x="10033008" y="1034521"/>
            <a:ext cx="1495140" cy="1191224"/>
            <a:chOff x="9251958" y="2282296"/>
            <a:chExt cx="1495140" cy="1191224"/>
          </a:xfrm>
        </p:grpSpPr>
        <p:sp>
          <p:nvSpPr>
            <p:cNvPr id="920" name="Google Shape;920;p54"/>
            <p:cNvSpPr/>
            <p:nvPr/>
          </p:nvSpPr>
          <p:spPr>
            <a:xfrm>
              <a:off x="9763287" y="2738334"/>
              <a:ext cx="278700" cy="278700"/>
            </a:xfrm>
            <a:prstGeom prst="ellipse">
              <a:avLst/>
            </a:prstGeom>
            <a:solidFill>
              <a:srgbClr val="092760"/>
            </a:solidFill>
            <a:ln cap="flat" cmpd="sng" w="28575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1" name="Google Shape;921;p54"/>
            <p:cNvSpPr/>
            <p:nvPr/>
          </p:nvSpPr>
          <p:spPr>
            <a:xfrm rot="-4601282">
              <a:off x="9543719" y="2217546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922" name="Google Shape;922;p54"/>
          <p:cNvCxnSpPr/>
          <p:nvPr/>
        </p:nvCxnSpPr>
        <p:spPr>
          <a:xfrm flipH="1">
            <a:off x="10544175" y="2195923"/>
            <a:ext cx="236403" cy="766352"/>
          </a:xfrm>
          <a:prstGeom prst="straightConnector1">
            <a:avLst/>
          </a:prstGeom>
          <a:noFill/>
          <a:ln cap="flat" cmpd="sng" w="28575">
            <a:solidFill>
              <a:srgbClr val="EB4848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923" name="Google Shape;923;p54"/>
          <p:cNvSpPr txBox="1"/>
          <p:nvPr/>
        </p:nvSpPr>
        <p:spPr>
          <a:xfrm>
            <a:off x="10844649" y="2555028"/>
            <a:ext cx="361766" cy="3323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0907" l="-28811" r="-338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924" name="Google Shape;924;p54"/>
          <p:cNvCxnSpPr/>
          <p:nvPr/>
        </p:nvCxnSpPr>
        <p:spPr>
          <a:xfrm>
            <a:off x="2000133" y="19638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54"/>
          <p:cNvCxnSpPr/>
          <p:nvPr/>
        </p:nvCxnSpPr>
        <p:spPr>
          <a:xfrm>
            <a:off x="2000133" y="34497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6" name="Google Shape;926;p54"/>
          <p:cNvSpPr txBox="1"/>
          <p:nvPr/>
        </p:nvSpPr>
        <p:spPr>
          <a:xfrm>
            <a:off x="3710518" y="4222240"/>
            <a:ext cx="2724592" cy="4431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5"/>
          <p:cNvSpPr/>
          <p:nvPr/>
        </p:nvSpPr>
        <p:spPr>
          <a:xfrm>
            <a:off x="5512069" y="5307873"/>
            <a:ext cx="551847" cy="583307"/>
          </a:xfrm>
          <a:prstGeom prst="roundRect">
            <a:avLst>
              <a:gd fmla="val 16667" name="adj"/>
            </a:avLst>
          </a:prstGeom>
          <a:solidFill>
            <a:srgbClr val="4368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2" name="Google Shape;932;p5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СИАМСКАЯ НЕЙРОННАЯ СЕТЬ</a:t>
            </a:r>
            <a:endParaRPr/>
          </a:p>
        </p:txBody>
      </p:sp>
      <p:sp>
        <p:nvSpPr>
          <p:cNvPr id="933" name="Google Shape;933;p55"/>
          <p:cNvSpPr txBox="1"/>
          <p:nvPr/>
        </p:nvSpPr>
        <p:spPr>
          <a:xfrm>
            <a:off x="360045" y="5297129"/>
            <a:ext cx="31546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Contrastive Loss:</a:t>
            </a:r>
            <a:endParaRPr/>
          </a:p>
        </p:txBody>
      </p:sp>
      <p:sp>
        <p:nvSpPr>
          <p:cNvPr id="934" name="Google Shape;934;p55"/>
          <p:cNvSpPr txBox="1"/>
          <p:nvPr/>
        </p:nvSpPr>
        <p:spPr>
          <a:xfrm>
            <a:off x="3668617" y="5143375"/>
            <a:ext cx="7837595" cy="8297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39" l="0" r="0" t="-14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935" name="Google Shape;935;p55"/>
          <p:cNvGrpSpPr/>
          <p:nvPr/>
        </p:nvGrpSpPr>
        <p:grpSpPr>
          <a:xfrm>
            <a:off x="813372" y="1064260"/>
            <a:ext cx="8011475" cy="3087459"/>
            <a:chOff x="2461197" y="1064260"/>
            <a:chExt cx="8011475" cy="3087459"/>
          </a:xfrm>
        </p:grpSpPr>
        <p:pic>
          <p:nvPicPr>
            <p:cNvPr id="936" name="Google Shape;936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81472" y="1064260"/>
              <a:ext cx="3554500" cy="15526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7" name="Google Shape;937;p55"/>
            <p:cNvGrpSpPr/>
            <p:nvPr/>
          </p:nvGrpSpPr>
          <p:grpSpPr>
            <a:xfrm>
              <a:off x="2461197" y="1405418"/>
              <a:ext cx="976667" cy="987595"/>
              <a:chOff x="5567450" y="1226979"/>
              <a:chExt cx="860321" cy="869947"/>
            </a:xfrm>
          </p:grpSpPr>
          <p:sp>
            <p:nvSpPr>
              <p:cNvPr id="938" name="Google Shape;938;p55"/>
              <p:cNvSpPr/>
              <p:nvPr/>
            </p:nvSpPr>
            <p:spPr>
              <a:xfrm>
                <a:off x="5567450" y="1226979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5798456" y="1467611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cxnSp>
          <p:nvCxnSpPr>
            <p:cNvPr id="940" name="Google Shape;940;p55"/>
            <p:cNvCxnSpPr/>
            <p:nvPr/>
          </p:nvCxnSpPr>
          <p:spPr>
            <a:xfrm>
              <a:off x="7696083" y="1906702"/>
              <a:ext cx="42169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41" name="Google Shape;941;p55"/>
            <p:cNvSpPr/>
            <p:nvPr/>
          </p:nvSpPr>
          <p:spPr>
            <a:xfrm>
              <a:off x="8395663" y="1556380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2" name="Google Shape;942;p55"/>
            <p:cNvSpPr/>
            <p:nvPr/>
          </p:nvSpPr>
          <p:spPr>
            <a:xfrm>
              <a:off x="8893066" y="1567193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3" name="Google Shape;943;p55"/>
            <p:cNvSpPr txBox="1"/>
            <p:nvPr/>
          </p:nvSpPr>
          <p:spPr>
            <a:xfrm>
              <a:off x="8336013" y="1147029"/>
              <a:ext cx="390683" cy="3323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30907" l="-26561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944" name="Google Shape;944;p55"/>
            <p:cNvSpPr txBox="1"/>
            <p:nvPr/>
          </p:nvSpPr>
          <p:spPr>
            <a:xfrm>
              <a:off x="8905549" y="1179469"/>
              <a:ext cx="397801" cy="3323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2726" l="-2768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945" name="Google Shape;945;p55"/>
            <p:cNvSpPr txBox="1"/>
            <p:nvPr/>
          </p:nvSpPr>
          <p:spPr>
            <a:xfrm>
              <a:off x="9655269" y="1712774"/>
              <a:ext cx="817403" cy="3323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2962" l="-8953" r="-149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946" name="Google Shape;946;p55"/>
            <p:cNvGrpSpPr/>
            <p:nvPr/>
          </p:nvGrpSpPr>
          <p:grpSpPr>
            <a:xfrm>
              <a:off x="2461197" y="2599096"/>
              <a:ext cx="8011475" cy="1552623"/>
              <a:chOff x="2461197" y="2703871"/>
              <a:chExt cx="8011475" cy="1552623"/>
            </a:xfrm>
          </p:grpSpPr>
          <p:pic>
            <p:nvPicPr>
              <p:cNvPr id="947" name="Google Shape;947;p5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081472" y="2703871"/>
                <a:ext cx="3554500" cy="155262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48" name="Google Shape;948;p55"/>
              <p:cNvGrpSpPr/>
              <p:nvPr/>
            </p:nvGrpSpPr>
            <p:grpSpPr>
              <a:xfrm>
                <a:off x="2461197" y="3045029"/>
                <a:ext cx="976667" cy="987595"/>
                <a:chOff x="5567450" y="1226979"/>
                <a:chExt cx="860321" cy="869947"/>
              </a:xfrm>
            </p:grpSpPr>
            <p:sp>
              <p:nvSpPr>
                <p:cNvPr id="949" name="Google Shape;949;p55"/>
                <p:cNvSpPr/>
                <p:nvPr/>
              </p:nvSpPr>
              <p:spPr>
                <a:xfrm>
                  <a:off x="5567450" y="1226979"/>
                  <a:ext cx="629315" cy="629315"/>
                </a:xfrm>
                <a:prstGeom prst="rect">
                  <a:avLst/>
                </a:prstGeom>
                <a:solidFill>
                  <a:srgbClr val="780C4F"/>
                </a:solidFill>
                <a:ln cap="flat" cmpd="sng" w="25400">
                  <a:solidFill>
                    <a:srgbClr val="EC49A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50" name="Google Shape;950;p55"/>
                <p:cNvSpPr/>
                <p:nvPr/>
              </p:nvSpPr>
              <p:spPr>
                <a:xfrm>
                  <a:off x="5798456" y="1467611"/>
                  <a:ext cx="629315" cy="629315"/>
                </a:xfrm>
                <a:prstGeom prst="rect">
                  <a:avLst/>
                </a:prstGeom>
                <a:solidFill>
                  <a:srgbClr val="092760"/>
                </a:solidFill>
                <a:ln cap="flat" cmpd="sng" w="25400">
                  <a:solidFill>
                    <a:srgbClr val="789F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cxnSp>
            <p:nvCxnSpPr>
              <p:cNvPr id="951" name="Google Shape;951;p55"/>
              <p:cNvCxnSpPr/>
              <p:nvPr/>
            </p:nvCxnSpPr>
            <p:spPr>
              <a:xfrm>
                <a:off x="7696083" y="3546313"/>
                <a:ext cx="421697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952" name="Google Shape;952;p55"/>
              <p:cNvSpPr/>
              <p:nvPr/>
            </p:nvSpPr>
            <p:spPr>
              <a:xfrm>
                <a:off x="8395663" y="3195991"/>
                <a:ext cx="128350" cy="714421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3" name="Google Shape;953;p55"/>
              <p:cNvSpPr/>
              <p:nvPr/>
            </p:nvSpPr>
            <p:spPr>
              <a:xfrm>
                <a:off x="8893066" y="3206804"/>
                <a:ext cx="128350" cy="714421"/>
              </a:xfrm>
              <a:prstGeom prst="rect">
                <a:avLst/>
              </a:prstGeom>
              <a:solidFill>
                <a:srgbClr val="092760"/>
              </a:solidFill>
              <a:ln cap="flat" cmpd="sng" w="254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4" name="Google Shape;954;p55"/>
              <p:cNvSpPr txBox="1"/>
              <p:nvPr/>
            </p:nvSpPr>
            <p:spPr>
              <a:xfrm>
                <a:off x="8336013" y="2786640"/>
                <a:ext cx="390683" cy="33239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33329" l="-26561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955" name="Google Shape;955;p55"/>
              <p:cNvSpPr txBox="1"/>
              <p:nvPr/>
            </p:nvSpPr>
            <p:spPr>
              <a:xfrm>
                <a:off x="8905549" y="2819080"/>
                <a:ext cx="397801" cy="332399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32726" l="-27689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956" name="Google Shape;956;p55"/>
              <p:cNvSpPr txBox="1"/>
              <p:nvPr/>
            </p:nvSpPr>
            <p:spPr>
              <a:xfrm>
                <a:off x="9655269" y="3352384"/>
                <a:ext cx="817403" cy="332399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2962" l="-8953" r="-1491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</p:grpSp>
      </p:grpSp>
      <p:grpSp>
        <p:nvGrpSpPr>
          <p:cNvPr id="957" name="Google Shape;957;p55"/>
          <p:cNvGrpSpPr/>
          <p:nvPr/>
        </p:nvGrpSpPr>
        <p:grpSpPr>
          <a:xfrm>
            <a:off x="9708450" y="2929377"/>
            <a:ext cx="1495140" cy="1191224"/>
            <a:chOff x="11823707" y="2177520"/>
            <a:chExt cx="1495140" cy="1191224"/>
          </a:xfrm>
        </p:grpSpPr>
        <p:sp>
          <p:nvSpPr>
            <p:cNvPr id="958" name="Google Shape;958;p55"/>
            <p:cNvSpPr/>
            <p:nvPr/>
          </p:nvSpPr>
          <p:spPr>
            <a:xfrm>
              <a:off x="12698362" y="2708345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12216954" y="2627689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0" name="Google Shape;960;p55"/>
            <p:cNvSpPr/>
            <p:nvPr/>
          </p:nvSpPr>
          <p:spPr>
            <a:xfrm rot="-4601282">
              <a:off x="12115468" y="2112770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61" name="Google Shape;961;p55"/>
          <p:cNvGrpSpPr/>
          <p:nvPr/>
        </p:nvGrpSpPr>
        <p:grpSpPr>
          <a:xfrm>
            <a:off x="10033008" y="1034521"/>
            <a:ext cx="1495140" cy="1191224"/>
            <a:chOff x="9251958" y="2282296"/>
            <a:chExt cx="1495140" cy="1191224"/>
          </a:xfrm>
        </p:grpSpPr>
        <p:sp>
          <p:nvSpPr>
            <p:cNvPr id="962" name="Google Shape;962;p55"/>
            <p:cNvSpPr/>
            <p:nvPr/>
          </p:nvSpPr>
          <p:spPr>
            <a:xfrm>
              <a:off x="9763287" y="2738334"/>
              <a:ext cx="278700" cy="278700"/>
            </a:xfrm>
            <a:prstGeom prst="ellipse">
              <a:avLst/>
            </a:prstGeom>
            <a:solidFill>
              <a:srgbClr val="092760"/>
            </a:solidFill>
            <a:ln cap="flat" cmpd="sng" w="28575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3" name="Google Shape;963;p55"/>
            <p:cNvSpPr/>
            <p:nvPr/>
          </p:nvSpPr>
          <p:spPr>
            <a:xfrm rot="-4601282">
              <a:off x="9543719" y="2217546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964" name="Google Shape;964;p55"/>
          <p:cNvCxnSpPr/>
          <p:nvPr/>
        </p:nvCxnSpPr>
        <p:spPr>
          <a:xfrm flipH="1">
            <a:off x="10544175" y="2195923"/>
            <a:ext cx="236403" cy="766352"/>
          </a:xfrm>
          <a:prstGeom prst="straightConnector1">
            <a:avLst/>
          </a:prstGeom>
          <a:noFill/>
          <a:ln cap="flat" cmpd="sng" w="28575">
            <a:solidFill>
              <a:srgbClr val="EB4848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965" name="Google Shape;965;p55"/>
          <p:cNvSpPr txBox="1"/>
          <p:nvPr/>
        </p:nvSpPr>
        <p:spPr>
          <a:xfrm>
            <a:off x="10844649" y="2555028"/>
            <a:ext cx="361766" cy="3323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0907" l="-28811" r="-338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966" name="Google Shape;966;p55"/>
          <p:cNvCxnSpPr/>
          <p:nvPr/>
        </p:nvCxnSpPr>
        <p:spPr>
          <a:xfrm>
            <a:off x="2000133" y="19638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7" name="Google Shape;967;p55"/>
          <p:cNvCxnSpPr/>
          <p:nvPr/>
        </p:nvCxnSpPr>
        <p:spPr>
          <a:xfrm>
            <a:off x="2000133" y="34497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8" name="Google Shape;968;p55"/>
          <p:cNvSpPr txBox="1"/>
          <p:nvPr/>
        </p:nvSpPr>
        <p:spPr>
          <a:xfrm>
            <a:off x="3710518" y="4222240"/>
            <a:ext cx="2724592" cy="4431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6"/>
          <p:cNvSpPr/>
          <p:nvPr/>
        </p:nvSpPr>
        <p:spPr>
          <a:xfrm>
            <a:off x="8072389" y="5307873"/>
            <a:ext cx="3121792" cy="583307"/>
          </a:xfrm>
          <a:prstGeom prst="roundRect">
            <a:avLst>
              <a:gd fmla="val 16667" name="adj"/>
            </a:avLst>
          </a:prstGeom>
          <a:solidFill>
            <a:srgbClr val="4368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4" name="Google Shape;974;p5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СИАМСКАЯ НЕЙРОННАЯ СЕТЬ</a:t>
            </a:r>
            <a:endParaRPr/>
          </a:p>
        </p:txBody>
      </p:sp>
      <p:sp>
        <p:nvSpPr>
          <p:cNvPr id="975" name="Google Shape;975;p56"/>
          <p:cNvSpPr txBox="1"/>
          <p:nvPr/>
        </p:nvSpPr>
        <p:spPr>
          <a:xfrm>
            <a:off x="360045" y="5297129"/>
            <a:ext cx="31546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Contrastive Loss:</a:t>
            </a:r>
            <a:endParaRPr/>
          </a:p>
        </p:txBody>
      </p:sp>
      <p:sp>
        <p:nvSpPr>
          <p:cNvPr id="976" name="Google Shape;976;p56"/>
          <p:cNvSpPr txBox="1"/>
          <p:nvPr/>
        </p:nvSpPr>
        <p:spPr>
          <a:xfrm>
            <a:off x="3668617" y="5143375"/>
            <a:ext cx="7837595" cy="8297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39" l="0" r="0" t="-14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977" name="Google Shape;977;p56"/>
          <p:cNvGrpSpPr/>
          <p:nvPr/>
        </p:nvGrpSpPr>
        <p:grpSpPr>
          <a:xfrm>
            <a:off x="813372" y="1064260"/>
            <a:ext cx="8011475" cy="3087459"/>
            <a:chOff x="2461197" y="1064260"/>
            <a:chExt cx="8011475" cy="3087459"/>
          </a:xfrm>
        </p:grpSpPr>
        <p:pic>
          <p:nvPicPr>
            <p:cNvPr id="978" name="Google Shape;978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81472" y="1064260"/>
              <a:ext cx="3554500" cy="15526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9" name="Google Shape;979;p56"/>
            <p:cNvGrpSpPr/>
            <p:nvPr/>
          </p:nvGrpSpPr>
          <p:grpSpPr>
            <a:xfrm>
              <a:off x="2461197" y="1405418"/>
              <a:ext cx="976667" cy="987595"/>
              <a:chOff x="5567450" y="1226979"/>
              <a:chExt cx="860321" cy="869947"/>
            </a:xfrm>
          </p:grpSpPr>
          <p:sp>
            <p:nvSpPr>
              <p:cNvPr id="980" name="Google Shape;980;p56"/>
              <p:cNvSpPr/>
              <p:nvPr/>
            </p:nvSpPr>
            <p:spPr>
              <a:xfrm>
                <a:off x="5567450" y="1226979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81" name="Google Shape;981;p56"/>
              <p:cNvSpPr/>
              <p:nvPr/>
            </p:nvSpPr>
            <p:spPr>
              <a:xfrm>
                <a:off x="5798456" y="1467611"/>
                <a:ext cx="629315" cy="629315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cxnSp>
          <p:nvCxnSpPr>
            <p:cNvPr id="982" name="Google Shape;982;p56"/>
            <p:cNvCxnSpPr/>
            <p:nvPr/>
          </p:nvCxnSpPr>
          <p:spPr>
            <a:xfrm>
              <a:off x="7696083" y="1906702"/>
              <a:ext cx="42169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83" name="Google Shape;983;p56"/>
            <p:cNvSpPr/>
            <p:nvPr/>
          </p:nvSpPr>
          <p:spPr>
            <a:xfrm>
              <a:off x="8395663" y="1556380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8893066" y="1567193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5" name="Google Shape;985;p56"/>
            <p:cNvSpPr txBox="1"/>
            <p:nvPr/>
          </p:nvSpPr>
          <p:spPr>
            <a:xfrm>
              <a:off x="8336013" y="1147029"/>
              <a:ext cx="390683" cy="3323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30907" l="-26561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986" name="Google Shape;986;p56"/>
            <p:cNvSpPr txBox="1"/>
            <p:nvPr/>
          </p:nvSpPr>
          <p:spPr>
            <a:xfrm>
              <a:off x="8905549" y="1179469"/>
              <a:ext cx="397801" cy="3323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2726" l="-2768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987" name="Google Shape;987;p56"/>
            <p:cNvSpPr txBox="1"/>
            <p:nvPr/>
          </p:nvSpPr>
          <p:spPr>
            <a:xfrm>
              <a:off x="9655269" y="1712774"/>
              <a:ext cx="817403" cy="3323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2962" l="-8953" r="-149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988" name="Google Shape;988;p56"/>
            <p:cNvGrpSpPr/>
            <p:nvPr/>
          </p:nvGrpSpPr>
          <p:grpSpPr>
            <a:xfrm>
              <a:off x="2461197" y="2599096"/>
              <a:ext cx="8011475" cy="1552623"/>
              <a:chOff x="2461197" y="2703871"/>
              <a:chExt cx="8011475" cy="1552623"/>
            </a:xfrm>
          </p:grpSpPr>
          <p:pic>
            <p:nvPicPr>
              <p:cNvPr id="989" name="Google Shape;989;p5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081472" y="2703871"/>
                <a:ext cx="3554500" cy="155262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90" name="Google Shape;990;p56"/>
              <p:cNvGrpSpPr/>
              <p:nvPr/>
            </p:nvGrpSpPr>
            <p:grpSpPr>
              <a:xfrm>
                <a:off x="2461197" y="3045029"/>
                <a:ext cx="976667" cy="987595"/>
                <a:chOff x="5567450" y="1226979"/>
                <a:chExt cx="860321" cy="869947"/>
              </a:xfrm>
            </p:grpSpPr>
            <p:sp>
              <p:nvSpPr>
                <p:cNvPr id="991" name="Google Shape;991;p56"/>
                <p:cNvSpPr/>
                <p:nvPr/>
              </p:nvSpPr>
              <p:spPr>
                <a:xfrm>
                  <a:off x="5567450" y="1226979"/>
                  <a:ext cx="629315" cy="629315"/>
                </a:xfrm>
                <a:prstGeom prst="rect">
                  <a:avLst/>
                </a:prstGeom>
                <a:solidFill>
                  <a:srgbClr val="780C4F"/>
                </a:solidFill>
                <a:ln cap="flat" cmpd="sng" w="25400">
                  <a:solidFill>
                    <a:srgbClr val="EC49A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2" name="Google Shape;992;p56"/>
                <p:cNvSpPr/>
                <p:nvPr/>
              </p:nvSpPr>
              <p:spPr>
                <a:xfrm>
                  <a:off x="5798456" y="1467611"/>
                  <a:ext cx="629315" cy="629315"/>
                </a:xfrm>
                <a:prstGeom prst="rect">
                  <a:avLst/>
                </a:prstGeom>
                <a:solidFill>
                  <a:srgbClr val="092760"/>
                </a:solidFill>
                <a:ln cap="flat" cmpd="sng" w="25400">
                  <a:solidFill>
                    <a:srgbClr val="789F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cxnSp>
            <p:nvCxnSpPr>
              <p:cNvPr id="993" name="Google Shape;993;p56"/>
              <p:cNvCxnSpPr/>
              <p:nvPr/>
            </p:nvCxnSpPr>
            <p:spPr>
              <a:xfrm>
                <a:off x="7696083" y="3546313"/>
                <a:ext cx="421697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994" name="Google Shape;994;p56"/>
              <p:cNvSpPr/>
              <p:nvPr/>
            </p:nvSpPr>
            <p:spPr>
              <a:xfrm>
                <a:off x="8395663" y="3195991"/>
                <a:ext cx="128350" cy="714421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95" name="Google Shape;995;p56"/>
              <p:cNvSpPr/>
              <p:nvPr/>
            </p:nvSpPr>
            <p:spPr>
              <a:xfrm>
                <a:off x="8893066" y="3206804"/>
                <a:ext cx="128350" cy="714421"/>
              </a:xfrm>
              <a:prstGeom prst="rect">
                <a:avLst/>
              </a:prstGeom>
              <a:solidFill>
                <a:srgbClr val="092760"/>
              </a:solidFill>
              <a:ln cap="flat" cmpd="sng" w="254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96" name="Google Shape;996;p56"/>
              <p:cNvSpPr txBox="1"/>
              <p:nvPr/>
            </p:nvSpPr>
            <p:spPr>
              <a:xfrm>
                <a:off x="8336013" y="2786640"/>
                <a:ext cx="390683" cy="33239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33329" l="-26561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997" name="Google Shape;997;p56"/>
              <p:cNvSpPr txBox="1"/>
              <p:nvPr/>
            </p:nvSpPr>
            <p:spPr>
              <a:xfrm>
                <a:off x="8905549" y="2819080"/>
                <a:ext cx="397801" cy="332399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32726" l="-27689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sp>
            <p:nvSpPr>
              <p:cNvPr id="998" name="Google Shape;998;p56"/>
              <p:cNvSpPr txBox="1"/>
              <p:nvPr/>
            </p:nvSpPr>
            <p:spPr>
              <a:xfrm>
                <a:off x="9655269" y="3352384"/>
                <a:ext cx="817403" cy="332399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2962" l="-8953" r="-1491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</p:grpSp>
      </p:grpSp>
      <p:grpSp>
        <p:nvGrpSpPr>
          <p:cNvPr id="999" name="Google Shape;999;p56"/>
          <p:cNvGrpSpPr/>
          <p:nvPr/>
        </p:nvGrpSpPr>
        <p:grpSpPr>
          <a:xfrm>
            <a:off x="9708450" y="2929377"/>
            <a:ext cx="1495140" cy="1191224"/>
            <a:chOff x="11823707" y="2177520"/>
            <a:chExt cx="1495140" cy="1191224"/>
          </a:xfrm>
        </p:grpSpPr>
        <p:sp>
          <p:nvSpPr>
            <p:cNvPr id="1000" name="Google Shape;1000;p56"/>
            <p:cNvSpPr/>
            <p:nvPr/>
          </p:nvSpPr>
          <p:spPr>
            <a:xfrm>
              <a:off x="12698362" y="2708345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1" name="Google Shape;1001;p56"/>
            <p:cNvSpPr/>
            <p:nvPr/>
          </p:nvSpPr>
          <p:spPr>
            <a:xfrm>
              <a:off x="12216954" y="2627689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2" name="Google Shape;1002;p56"/>
            <p:cNvSpPr/>
            <p:nvPr/>
          </p:nvSpPr>
          <p:spPr>
            <a:xfrm rot="-4601282">
              <a:off x="12115468" y="2112770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03" name="Google Shape;1003;p56"/>
          <p:cNvGrpSpPr/>
          <p:nvPr/>
        </p:nvGrpSpPr>
        <p:grpSpPr>
          <a:xfrm>
            <a:off x="10033008" y="1034521"/>
            <a:ext cx="1495140" cy="1191224"/>
            <a:chOff x="9251958" y="2282296"/>
            <a:chExt cx="1495140" cy="1191224"/>
          </a:xfrm>
        </p:grpSpPr>
        <p:sp>
          <p:nvSpPr>
            <p:cNvPr id="1004" name="Google Shape;1004;p56"/>
            <p:cNvSpPr/>
            <p:nvPr/>
          </p:nvSpPr>
          <p:spPr>
            <a:xfrm>
              <a:off x="9763287" y="2738334"/>
              <a:ext cx="278700" cy="278700"/>
            </a:xfrm>
            <a:prstGeom prst="ellipse">
              <a:avLst/>
            </a:prstGeom>
            <a:solidFill>
              <a:srgbClr val="092760"/>
            </a:solidFill>
            <a:ln cap="flat" cmpd="sng" w="28575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5" name="Google Shape;1005;p56"/>
            <p:cNvSpPr/>
            <p:nvPr/>
          </p:nvSpPr>
          <p:spPr>
            <a:xfrm rot="-4601282">
              <a:off x="9543719" y="2217546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006" name="Google Shape;1006;p56"/>
          <p:cNvCxnSpPr/>
          <p:nvPr/>
        </p:nvCxnSpPr>
        <p:spPr>
          <a:xfrm flipH="1">
            <a:off x="10544175" y="2195923"/>
            <a:ext cx="236403" cy="766352"/>
          </a:xfrm>
          <a:prstGeom prst="straightConnector1">
            <a:avLst/>
          </a:prstGeom>
          <a:noFill/>
          <a:ln cap="flat" cmpd="sng" w="28575">
            <a:solidFill>
              <a:srgbClr val="EB4848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007" name="Google Shape;1007;p56"/>
          <p:cNvSpPr txBox="1"/>
          <p:nvPr/>
        </p:nvSpPr>
        <p:spPr>
          <a:xfrm>
            <a:off x="10844649" y="2555028"/>
            <a:ext cx="361766" cy="3323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0907" l="-28811" r="-338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008" name="Google Shape;1008;p56"/>
          <p:cNvCxnSpPr/>
          <p:nvPr/>
        </p:nvCxnSpPr>
        <p:spPr>
          <a:xfrm>
            <a:off x="2000133" y="19638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09" name="Google Shape;1009;p56"/>
          <p:cNvCxnSpPr/>
          <p:nvPr/>
        </p:nvCxnSpPr>
        <p:spPr>
          <a:xfrm>
            <a:off x="2000133" y="3449752"/>
            <a:ext cx="42169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10" name="Google Shape;1010;p56"/>
          <p:cNvSpPr txBox="1"/>
          <p:nvPr/>
        </p:nvSpPr>
        <p:spPr>
          <a:xfrm>
            <a:off x="3710518" y="4222240"/>
            <a:ext cx="2724592" cy="4431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TRIPLET LOSS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16" name="Google Shape;1016;p57"/>
          <p:cNvGrpSpPr/>
          <p:nvPr/>
        </p:nvGrpSpPr>
        <p:grpSpPr>
          <a:xfrm>
            <a:off x="9613200" y="2738877"/>
            <a:ext cx="1495140" cy="1191224"/>
            <a:chOff x="11823707" y="2177520"/>
            <a:chExt cx="1495140" cy="1191224"/>
          </a:xfrm>
        </p:grpSpPr>
        <p:sp>
          <p:nvSpPr>
            <p:cNvPr id="1017" name="Google Shape;1017;p57"/>
            <p:cNvSpPr/>
            <p:nvPr/>
          </p:nvSpPr>
          <p:spPr>
            <a:xfrm>
              <a:off x="12698362" y="2708345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8" name="Google Shape;1018;p57"/>
            <p:cNvSpPr/>
            <p:nvPr/>
          </p:nvSpPr>
          <p:spPr>
            <a:xfrm>
              <a:off x="12216954" y="2627689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9" name="Google Shape;1019;p57"/>
            <p:cNvSpPr/>
            <p:nvPr/>
          </p:nvSpPr>
          <p:spPr>
            <a:xfrm rot="-4601282">
              <a:off x="12115468" y="2112770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20" name="Google Shape;1020;p57"/>
          <p:cNvGrpSpPr/>
          <p:nvPr/>
        </p:nvGrpSpPr>
        <p:grpSpPr>
          <a:xfrm>
            <a:off x="10033008" y="1034521"/>
            <a:ext cx="1495140" cy="1191224"/>
            <a:chOff x="9251958" y="2282296"/>
            <a:chExt cx="1495140" cy="1191224"/>
          </a:xfrm>
        </p:grpSpPr>
        <p:sp>
          <p:nvSpPr>
            <p:cNvPr id="1021" name="Google Shape;1021;p57"/>
            <p:cNvSpPr/>
            <p:nvPr/>
          </p:nvSpPr>
          <p:spPr>
            <a:xfrm>
              <a:off x="9763287" y="2738334"/>
              <a:ext cx="278700" cy="278700"/>
            </a:xfrm>
            <a:prstGeom prst="ellipse">
              <a:avLst/>
            </a:prstGeom>
            <a:solidFill>
              <a:srgbClr val="092760"/>
            </a:solidFill>
            <a:ln cap="flat" cmpd="sng" w="28575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2" name="Google Shape;1022;p57"/>
            <p:cNvSpPr/>
            <p:nvPr/>
          </p:nvSpPr>
          <p:spPr>
            <a:xfrm rot="-4601282">
              <a:off x="9543719" y="2217546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023" name="Google Shape;1023;p57"/>
          <p:cNvCxnSpPr/>
          <p:nvPr/>
        </p:nvCxnSpPr>
        <p:spPr>
          <a:xfrm flipH="1">
            <a:off x="10582275" y="2195923"/>
            <a:ext cx="198304" cy="575852"/>
          </a:xfrm>
          <a:prstGeom prst="straightConnector1">
            <a:avLst/>
          </a:prstGeom>
          <a:noFill/>
          <a:ln cap="flat" cmpd="sng" w="28575">
            <a:solidFill>
              <a:srgbClr val="EB4848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024" name="Google Shape;1024;p57"/>
          <p:cNvSpPr txBox="1"/>
          <p:nvPr/>
        </p:nvSpPr>
        <p:spPr>
          <a:xfrm>
            <a:off x="10844649" y="2555028"/>
            <a:ext cx="361766" cy="3323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907" l="-28811" r="-338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1025" name="Google Shape;1025;p57"/>
          <p:cNvGrpSpPr/>
          <p:nvPr/>
        </p:nvGrpSpPr>
        <p:grpSpPr>
          <a:xfrm>
            <a:off x="689547" y="1149985"/>
            <a:ext cx="8363411" cy="1736090"/>
            <a:chOff x="660972" y="1064260"/>
            <a:chExt cx="7479580" cy="1552623"/>
          </a:xfrm>
        </p:grpSpPr>
        <p:pic>
          <p:nvPicPr>
            <p:cNvPr id="1026" name="Google Shape;1026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33647" y="1064260"/>
              <a:ext cx="3554500" cy="15526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27" name="Google Shape;1027;p57"/>
            <p:cNvCxnSpPr/>
            <p:nvPr/>
          </p:nvCxnSpPr>
          <p:spPr>
            <a:xfrm>
              <a:off x="6048258" y="1906702"/>
              <a:ext cx="42169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28" name="Google Shape;1028;p57"/>
            <p:cNvSpPr/>
            <p:nvPr/>
          </p:nvSpPr>
          <p:spPr>
            <a:xfrm>
              <a:off x="6747838" y="1556380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9" name="Google Shape;1029;p57"/>
            <p:cNvSpPr/>
            <p:nvPr/>
          </p:nvSpPr>
          <p:spPr>
            <a:xfrm>
              <a:off x="7245241" y="1567193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0" name="Google Shape;1030;p57"/>
            <p:cNvSpPr txBox="1"/>
            <p:nvPr/>
          </p:nvSpPr>
          <p:spPr>
            <a:xfrm>
              <a:off x="6702924" y="1164592"/>
              <a:ext cx="361210" cy="29727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30907" l="-25372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1031" name="Google Shape;1031;p57"/>
            <p:cNvSpPr txBox="1"/>
            <p:nvPr/>
          </p:nvSpPr>
          <p:spPr>
            <a:xfrm>
              <a:off x="7269224" y="1197033"/>
              <a:ext cx="374800" cy="29727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0907" l="-24636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1032" name="Google Shape;1032;p57"/>
            <p:cNvGrpSpPr/>
            <p:nvPr/>
          </p:nvGrpSpPr>
          <p:grpSpPr>
            <a:xfrm>
              <a:off x="660972" y="1367318"/>
              <a:ext cx="1224317" cy="1236556"/>
              <a:chOff x="680022" y="1405418"/>
              <a:chExt cx="1224317" cy="1236556"/>
            </a:xfrm>
          </p:grpSpPr>
          <p:sp>
            <p:nvSpPr>
              <p:cNvPr id="1033" name="Google Shape;1033;p57"/>
              <p:cNvSpPr/>
              <p:nvPr/>
            </p:nvSpPr>
            <p:spPr>
              <a:xfrm>
                <a:off x="680022" y="1405418"/>
                <a:ext cx="714421" cy="714421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942268" y="1678592"/>
                <a:ext cx="714421" cy="714421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1189918" y="1927553"/>
                <a:ext cx="714421" cy="714421"/>
              </a:xfrm>
              <a:prstGeom prst="rect">
                <a:avLst/>
              </a:prstGeom>
              <a:solidFill>
                <a:srgbClr val="092760"/>
              </a:solidFill>
              <a:ln cap="flat" cmpd="sng" w="254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036" name="Google Shape;1036;p57"/>
            <p:cNvSpPr/>
            <p:nvPr/>
          </p:nvSpPr>
          <p:spPr>
            <a:xfrm>
              <a:off x="7806087" y="1556380"/>
              <a:ext cx="128350" cy="714421"/>
            </a:xfrm>
            <a:prstGeom prst="rect">
              <a:avLst/>
            </a:prstGeom>
            <a:solidFill>
              <a:srgbClr val="092760"/>
            </a:solidFill>
            <a:ln cap="flat" cmpd="sng" w="254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037" name="Google Shape;1037;p57"/>
            <p:cNvCxnSpPr/>
            <p:nvPr/>
          </p:nvCxnSpPr>
          <p:spPr>
            <a:xfrm>
              <a:off x="2133483" y="1963852"/>
              <a:ext cx="42169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38" name="Google Shape;1038;p57"/>
            <p:cNvSpPr txBox="1"/>
            <p:nvPr/>
          </p:nvSpPr>
          <p:spPr>
            <a:xfrm>
              <a:off x="7744247" y="1197033"/>
              <a:ext cx="396305" cy="29727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30907" l="-23287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TRIPLET LOSS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4" name="Google Shape;1044;p58"/>
          <p:cNvSpPr txBox="1"/>
          <p:nvPr/>
        </p:nvSpPr>
        <p:spPr>
          <a:xfrm>
            <a:off x="369570" y="4516079"/>
            <a:ext cx="31546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Triplet Loss:</a:t>
            </a:r>
            <a:endParaRPr/>
          </a:p>
        </p:txBody>
      </p:sp>
      <p:sp>
        <p:nvSpPr>
          <p:cNvPr id="1045" name="Google Shape;1045;p58"/>
          <p:cNvSpPr txBox="1"/>
          <p:nvPr/>
        </p:nvSpPr>
        <p:spPr>
          <a:xfrm>
            <a:off x="2887155" y="4593715"/>
            <a:ext cx="7838428" cy="4431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1046" name="Google Shape;1046;p58"/>
          <p:cNvGrpSpPr/>
          <p:nvPr/>
        </p:nvGrpSpPr>
        <p:grpSpPr>
          <a:xfrm>
            <a:off x="9613200" y="2738877"/>
            <a:ext cx="1495140" cy="1191224"/>
            <a:chOff x="11823707" y="2177520"/>
            <a:chExt cx="1495140" cy="1191224"/>
          </a:xfrm>
        </p:grpSpPr>
        <p:sp>
          <p:nvSpPr>
            <p:cNvPr id="1047" name="Google Shape;1047;p58"/>
            <p:cNvSpPr/>
            <p:nvPr/>
          </p:nvSpPr>
          <p:spPr>
            <a:xfrm>
              <a:off x="12698362" y="2708345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8" name="Google Shape;1048;p58"/>
            <p:cNvSpPr/>
            <p:nvPr/>
          </p:nvSpPr>
          <p:spPr>
            <a:xfrm>
              <a:off x="12216954" y="2627689"/>
              <a:ext cx="278700" cy="278700"/>
            </a:xfrm>
            <a:prstGeom prst="ellipse">
              <a:avLst/>
            </a:prstGeom>
            <a:solidFill>
              <a:srgbClr val="780C4F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9" name="Google Shape;1049;p58"/>
            <p:cNvSpPr/>
            <p:nvPr/>
          </p:nvSpPr>
          <p:spPr>
            <a:xfrm rot="-4601282">
              <a:off x="12115468" y="2112770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50" name="Google Shape;1050;p58"/>
          <p:cNvGrpSpPr/>
          <p:nvPr/>
        </p:nvGrpSpPr>
        <p:grpSpPr>
          <a:xfrm>
            <a:off x="10033008" y="1034521"/>
            <a:ext cx="1495140" cy="1191224"/>
            <a:chOff x="9251958" y="2282296"/>
            <a:chExt cx="1495140" cy="1191224"/>
          </a:xfrm>
        </p:grpSpPr>
        <p:sp>
          <p:nvSpPr>
            <p:cNvPr id="1051" name="Google Shape;1051;p58"/>
            <p:cNvSpPr/>
            <p:nvPr/>
          </p:nvSpPr>
          <p:spPr>
            <a:xfrm>
              <a:off x="9763287" y="2738334"/>
              <a:ext cx="278700" cy="278700"/>
            </a:xfrm>
            <a:prstGeom prst="ellipse">
              <a:avLst/>
            </a:prstGeom>
            <a:solidFill>
              <a:srgbClr val="092760"/>
            </a:solidFill>
            <a:ln cap="flat" cmpd="sng" w="28575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2" name="Google Shape;1052;p58"/>
            <p:cNvSpPr/>
            <p:nvPr/>
          </p:nvSpPr>
          <p:spPr>
            <a:xfrm rot="-4601282">
              <a:off x="9543719" y="2217546"/>
              <a:ext cx="911618" cy="1320724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053" name="Google Shape;1053;p58"/>
          <p:cNvCxnSpPr/>
          <p:nvPr/>
        </p:nvCxnSpPr>
        <p:spPr>
          <a:xfrm flipH="1">
            <a:off x="10582275" y="2195923"/>
            <a:ext cx="198304" cy="575852"/>
          </a:xfrm>
          <a:prstGeom prst="straightConnector1">
            <a:avLst/>
          </a:prstGeom>
          <a:noFill/>
          <a:ln cap="flat" cmpd="sng" w="28575">
            <a:solidFill>
              <a:srgbClr val="EB4848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054" name="Google Shape;1054;p58"/>
          <p:cNvSpPr txBox="1"/>
          <p:nvPr/>
        </p:nvSpPr>
        <p:spPr>
          <a:xfrm>
            <a:off x="10844649" y="2555028"/>
            <a:ext cx="361766" cy="3323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0907" l="-28811" r="-338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1055" name="Google Shape;1055;p58"/>
          <p:cNvGrpSpPr/>
          <p:nvPr/>
        </p:nvGrpSpPr>
        <p:grpSpPr>
          <a:xfrm>
            <a:off x="689547" y="1149985"/>
            <a:ext cx="8363410" cy="1736090"/>
            <a:chOff x="660972" y="1064260"/>
            <a:chExt cx="7479579" cy="1552623"/>
          </a:xfrm>
        </p:grpSpPr>
        <p:pic>
          <p:nvPicPr>
            <p:cNvPr id="1056" name="Google Shape;1056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33647" y="1064260"/>
              <a:ext cx="3554500" cy="15526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57" name="Google Shape;1057;p58"/>
            <p:cNvCxnSpPr/>
            <p:nvPr/>
          </p:nvCxnSpPr>
          <p:spPr>
            <a:xfrm>
              <a:off x="6048258" y="1906702"/>
              <a:ext cx="42169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58" name="Google Shape;1058;p58"/>
            <p:cNvSpPr/>
            <p:nvPr/>
          </p:nvSpPr>
          <p:spPr>
            <a:xfrm>
              <a:off x="6747838" y="1556380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9" name="Google Shape;1059;p58"/>
            <p:cNvSpPr/>
            <p:nvPr/>
          </p:nvSpPr>
          <p:spPr>
            <a:xfrm>
              <a:off x="7245241" y="1567193"/>
              <a:ext cx="128350" cy="714421"/>
            </a:xfrm>
            <a:prstGeom prst="rect">
              <a:avLst/>
            </a:prstGeom>
            <a:solidFill>
              <a:srgbClr val="780C4F"/>
            </a:solidFill>
            <a:ln cap="flat" cmpd="sng" w="254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0" name="Google Shape;1060;p58"/>
            <p:cNvSpPr txBox="1"/>
            <p:nvPr/>
          </p:nvSpPr>
          <p:spPr>
            <a:xfrm>
              <a:off x="6702924" y="1164592"/>
              <a:ext cx="361210" cy="29727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0907" l="-25372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1061" name="Google Shape;1061;p58"/>
            <p:cNvSpPr txBox="1"/>
            <p:nvPr/>
          </p:nvSpPr>
          <p:spPr>
            <a:xfrm>
              <a:off x="7269224" y="1197033"/>
              <a:ext cx="374800" cy="29727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30907" l="-24636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grpSp>
          <p:nvGrpSpPr>
            <p:cNvPr id="1062" name="Google Shape;1062;p58"/>
            <p:cNvGrpSpPr/>
            <p:nvPr/>
          </p:nvGrpSpPr>
          <p:grpSpPr>
            <a:xfrm>
              <a:off x="660972" y="1367318"/>
              <a:ext cx="1224317" cy="1236556"/>
              <a:chOff x="680022" y="1405418"/>
              <a:chExt cx="1224317" cy="1236556"/>
            </a:xfrm>
          </p:grpSpPr>
          <p:sp>
            <p:nvSpPr>
              <p:cNvPr id="1063" name="Google Shape;1063;p58"/>
              <p:cNvSpPr/>
              <p:nvPr/>
            </p:nvSpPr>
            <p:spPr>
              <a:xfrm>
                <a:off x="680022" y="1405418"/>
                <a:ext cx="714421" cy="714421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4" name="Google Shape;1064;p58"/>
              <p:cNvSpPr/>
              <p:nvPr/>
            </p:nvSpPr>
            <p:spPr>
              <a:xfrm>
                <a:off x="942268" y="1678592"/>
                <a:ext cx="714421" cy="714421"/>
              </a:xfrm>
              <a:prstGeom prst="rect">
                <a:avLst/>
              </a:prstGeom>
              <a:solidFill>
                <a:srgbClr val="780C4F"/>
              </a:solidFill>
              <a:ln cap="flat" cmpd="sng" w="25400">
                <a:solidFill>
                  <a:srgbClr val="EC49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5" name="Google Shape;1065;p58"/>
              <p:cNvSpPr/>
              <p:nvPr/>
            </p:nvSpPr>
            <p:spPr>
              <a:xfrm>
                <a:off x="1189918" y="1927553"/>
                <a:ext cx="714421" cy="714421"/>
              </a:xfrm>
              <a:prstGeom prst="rect">
                <a:avLst/>
              </a:prstGeom>
              <a:solidFill>
                <a:srgbClr val="092760"/>
              </a:solidFill>
              <a:ln cap="flat" cmpd="sng" w="25400">
                <a:solidFill>
                  <a:srgbClr val="789F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066" name="Google Shape;1066;p58"/>
            <p:cNvSpPr/>
            <p:nvPr/>
          </p:nvSpPr>
          <p:spPr>
            <a:xfrm>
              <a:off x="7806087" y="1556380"/>
              <a:ext cx="128350" cy="714421"/>
            </a:xfrm>
            <a:prstGeom prst="rect">
              <a:avLst/>
            </a:prstGeom>
            <a:solidFill>
              <a:srgbClr val="092760"/>
            </a:solidFill>
            <a:ln cap="flat" cmpd="sng" w="25400">
              <a:solidFill>
                <a:srgbClr val="789F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067" name="Google Shape;1067;p58"/>
            <p:cNvCxnSpPr/>
            <p:nvPr/>
          </p:nvCxnSpPr>
          <p:spPr>
            <a:xfrm>
              <a:off x="2133483" y="1963852"/>
              <a:ext cx="42169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68" name="Google Shape;1068;p58"/>
            <p:cNvSpPr txBox="1"/>
            <p:nvPr/>
          </p:nvSpPr>
          <p:spPr>
            <a:xfrm>
              <a:off x="7744246" y="1197033"/>
              <a:ext cx="396305" cy="29727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30907" l="-23287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РАЗЛИЧНЫЕ ЛОССЫ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4" name="Google Shape;1074;p59"/>
          <p:cNvSpPr/>
          <p:nvPr/>
        </p:nvSpPr>
        <p:spPr>
          <a:xfrm>
            <a:off x="1567701" y="1362825"/>
            <a:ext cx="4046124" cy="1211819"/>
          </a:xfrm>
          <a:prstGeom prst="roundRect">
            <a:avLst>
              <a:gd fmla="val 16667" name="adj"/>
            </a:avLst>
          </a:prstGeom>
          <a:solidFill>
            <a:srgbClr val="00261F"/>
          </a:solidFill>
          <a:ln cap="flat" cmpd="sng" w="25400">
            <a:solidFill>
              <a:srgbClr val="00BA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 Loss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5" name="Google Shape;1075;p59"/>
          <p:cNvSpPr/>
          <p:nvPr/>
        </p:nvSpPr>
        <p:spPr>
          <a:xfrm>
            <a:off x="1567701" y="2965313"/>
            <a:ext cx="4046124" cy="1211819"/>
          </a:xfrm>
          <a:prstGeom prst="roundRect">
            <a:avLst>
              <a:gd fmla="val 16667" name="adj"/>
            </a:avLst>
          </a:prstGeom>
          <a:solidFill>
            <a:srgbClr val="003E38"/>
          </a:solidFill>
          <a:ln cap="flat" cmpd="sng" w="25400">
            <a:solidFill>
              <a:srgbClr val="00BA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Contrastive Loss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6" name="Google Shape;1076;p59"/>
          <p:cNvSpPr/>
          <p:nvPr/>
        </p:nvSpPr>
        <p:spPr>
          <a:xfrm>
            <a:off x="1567701" y="4600652"/>
            <a:ext cx="4046124" cy="1211819"/>
          </a:xfrm>
          <a:prstGeom prst="roundRect">
            <a:avLst>
              <a:gd fmla="val 16667" name="adj"/>
            </a:avLst>
          </a:prstGeom>
          <a:solidFill>
            <a:srgbClr val="005046"/>
          </a:solidFill>
          <a:ln cap="flat" cmpd="sng" w="25400">
            <a:solidFill>
              <a:srgbClr val="00BA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Triplet Loss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7" name="Google Shape;1077;p59"/>
          <p:cNvSpPr/>
          <p:nvPr/>
        </p:nvSpPr>
        <p:spPr>
          <a:xfrm>
            <a:off x="6416539" y="1362825"/>
            <a:ext cx="4046124" cy="1211819"/>
          </a:xfrm>
          <a:prstGeom prst="roundRect">
            <a:avLst>
              <a:gd fmla="val 16667" name="adj"/>
            </a:avLst>
          </a:prstGeom>
          <a:solidFill>
            <a:srgbClr val="182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Center Loss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8" name="Google Shape;1078;p59"/>
          <p:cNvSpPr/>
          <p:nvPr/>
        </p:nvSpPr>
        <p:spPr>
          <a:xfrm>
            <a:off x="6416539" y="2965313"/>
            <a:ext cx="4046124" cy="1211819"/>
          </a:xfrm>
          <a:prstGeom prst="roundRect">
            <a:avLst>
              <a:gd fmla="val 16667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SphereFace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9" name="Google Shape;1079;p59"/>
          <p:cNvSpPr/>
          <p:nvPr/>
        </p:nvSpPr>
        <p:spPr>
          <a:xfrm>
            <a:off x="6416539" y="4600650"/>
            <a:ext cx="4046124" cy="1211819"/>
          </a:xfrm>
          <a:prstGeom prst="roundRect">
            <a:avLst>
              <a:gd fmla="val 16667" name="adj"/>
            </a:avLst>
          </a:prstGeom>
          <a:solidFill>
            <a:srgbClr val="3350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ArcFace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ПРОБЛЕМА: НУЖНО МНОГО ДАННЫХ</a:t>
            </a:r>
            <a:endParaRPr/>
          </a:p>
        </p:txBody>
      </p:sp>
      <p:pic>
        <p:nvPicPr>
          <p:cNvPr id="1085" name="Google Shape;108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1478" y="2866296"/>
            <a:ext cx="4855263" cy="212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6" name="Google Shape;1086;p60"/>
          <p:cNvCxnSpPr/>
          <p:nvPr/>
        </p:nvCxnSpPr>
        <p:spPr>
          <a:xfrm>
            <a:off x="4632187" y="3955284"/>
            <a:ext cx="153760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:\Users\LK\Documents\yCamp2015\Presentation\etc\dog-small.png" id="1087" name="Google Shape;1087;p60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1489425" y="3841556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1088" name="Google Shape;1088;p60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1079941" y="3513435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1089" name="Google Shape;1089;p60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1793459" y="376108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7069" y="4054769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9637" y="242999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1092" name="Google Shape;1092;p60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1164498" y="37950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1093" name="Google Shape;1093;p60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1316898" y="39474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94" name="Google Shape;1094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846" y="344458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95" name="Google Shape;109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337" y="254977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96" name="Google Shape;109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7190" y="2940498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97" name="Google Shape;109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2503" y="3063523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98" name="Google Shape;109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8946" y="3537017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1099" name="Google Shape;1099;p60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777343" y="3844742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1100" name="Google Shape;1100;p60"/>
          <p:cNvPicPr preferRelativeResize="0"/>
          <p:nvPr/>
        </p:nvPicPr>
        <p:blipFill rotWithShape="1">
          <a:blip r:embed="rId4">
            <a:alphaModFix/>
          </a:blip>
          <a:srcRect b="10996" l="0" r="0" t="0"/>
          <a:stretch/>
        </p:blipFill>
        <p:spPr>
          <a:xfrm>
            <a:off x="1007287" y="324085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101" name="Google Shape;110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9234" y="313077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02" name="Google Shape;1102;p60"/>
          <p:cNvSpPr txBox="1"/>
          <p:nvPr/>
        </p:nvSpPr>
        <p:spPr>
          <a:xfrm>
            <a:off x="515139" y="1672508"/>
            <a:ext cx="3584636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Обучающая выборка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ПРОБЛЕМА: НУЖНО МНОГО ДАННЫХ</a:t>
            </a:r>
            <a:endParaRPr/>
          </a:p>
        </p:txBody>
      </p:sp>
      <p:pic>
        <p:nvPicPr>
          <p:cNvPr descr="Изображение выглядит как человек, мужчина, галстук, костюм&#10;&#10;Автоматически созданное описание" id="1108" name="Google Shape;1108;p61"/>
          <p:cNvPicPr preferRelativeResize="0"/>
          <p:nvPr/>
        </p:nvPicPr>
        <p:blipFill rotWithShape="1">
          <a:blip r:embed="rId3">
            <a:alphaModFix/>
          </a:blip>
          <a:srcRect b="17657" l="32910" r="4936" t="0"/>
          <a:stretch/>
        </p:blipFill>
        <p:spPr>
          <a:xfrm>
            <a:off x="533400" y="1137632"/>
            <a:ext cx="5746880" cy="508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ПРОБЛЕМА: НУЖНО МНОГО ДАННЫХ</a:t>
            </a:r>
            <a:endParaRPr/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533400" y="1137632"/>
            <a:ext cx="11148000" cy="5085368"/>
            <a:chOff x="838200" y="1175733"/>
            <a:chExt cx="9477565" cy="4323368"/>
          </a:xfrm>
        </p:grpSpPr>
        <p:pic>
          <p:nvPicPr>
            <p:cNvPr descr="Изображение выглядит как человек, мужчина, галстук, костюм&#10;&#10;Автоматически созданное описание" id="1115" name="Google Shape;1115;p62"/>
            <p:cNvPicPr preferRelativeResize="0"/>
            <p:nvPr/>
          </p:nvPicPr>
          <p:blipFill rotWithShape="1">
            <a:blip r:embed="rId3">
              <a:alphaModFix/>
            </a:blip>
            <a:srcRect b="17657" l="32910" r="4936" t="0"/>
            <a:stretch/>
          </p:blipFill>
          <p:spPr>
            <a:xfrm>
              <a:off x="838200" y="1175733"/>
              <a:ext cx="4885758" cy="4323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человек, стена, галстук, костюм&#10;&#10;Автоматически созданное описание" id="1116" name="Google Shape;1116;p62"/>
            <p:cNvPicPr preferRelativeResize="0"/>
            <p:nvPr/>
          </p:nvPicPr>
          <p:blipFill rotWithShape="1">
            <a:blip r:embed="rId4">
              <a:alphaModFix/>
            </a:blip>
            <a:srcRect b="17657" l="22758" r="23066" t="0"/>
            <a:stretch/>
          </p:blipFill>
          <p:spPr>
            <a:xfrm>
              <a:off x="5997765" y="1175733"/>
              <a:ext cx="4318000" cy="43233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EMBEDDING (ВЛОЖЕНИЕ)</a:t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5918200" y="3690264"/>
            <a:ext cx="1574800" cy="894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2191975" y="1872518"/>
            <a:ext cx="242887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8149023" y="1932619"/>
            <a:ext cx="2274983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Вектор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(Эмбеддинг)</a:t>
            </a:r>
            <a:endParaRPr sz="28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9426562" y="37053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6" name="Google Shape;186;p27"/>
          <p:cNvCxnSpPr/>
          <p:nvPr/>
        </p:nvCxnSpPr>
        <p:spPr>
          <a:xfrm>
            <a:off x="8648794" y="4661113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7" name="Google Shape;187;p27"/>
          <p:cNvCxnSpPr/>
          <p:nvPr/>
        </p:nvCxnSpPr>
        <p:spPr>
          <a:xfrm rot="10800000">
            <a:off x="8878477" y="3111574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8" name="Google Shape;188;p27"/>
          <p:cNvCxnSpPr/>
          <p:nvPr/>
        </p:nvCxnSpPr>
        <p:spPr>
          <a:xfrm flipH="1">
            <a:off x="7930894" y="4580826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934" y="2472497"/>
            <a:ext cx="3534867" cy="322980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ONE-SHOT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2" name="Google Shape;112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63"/>
          <p:cNvSpPr txBox="1"/>
          <p:nvPr/>
        </p:nvSpPr>
        <p:spPr>
          <a:xfrm>
            <a:off x="1492428" y="1826513"/>
            <a:ext cx="8675773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Модель, обученная делать «хорошие» эмбеддинги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ONE-SHOT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9" name="Google Shape;112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64"/>
          <p:cNvGrpSpPr/>
          <p:nvPr/>
        </p:nvGrpSpPr>
        <p:grpSpPr>
          <a:xfrm>
            <a:off x="8979246" y="2676165"/>
            <a:ext cx="2518969" cy="2364763"/>
            <a:chOff x="8921494" y="2108274"/>
            <a:chExt cx="2518969" cy="2364763"/>
          </a:xfrm>
        </p:grpSpPr>
        <p:cxnSp>
          <p:nvCxnSpPr>
            <p:cNvPr id="1131" name="Google Shape;1131;p64"/>
            <p:cNvCxnSpPr/>
            <p:nvPr/>
          </p:nvCxnSpPr>
          <p:spPr>
            <a:xfrm>
              <a:off x="9639394" y="3657813"/>
              <a:ext cx="1801069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32" name="Google Shape;1132;p64"/>
            <p:cNvCxnSpPr/>
            <p:nvPr/>
          </p:nvCxnSpPr>
          <p:spPr>
            <a:xfrm rot="10800000">
              <a:off x="9869077" y="2108274"/>
              <a:ext cx="0" cy="1736479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33" name="Google Shape;1133;p64"/>
            <p:cNvCxnSpPr/>
            <p:nvPr/>
          </p:nvCxnSpPr>
          <p:spPr>
            <a:xfrm flipH="1">
              <a:off x="8921494" y="3577526"/>
              <a:ext cx="1058332" cy="895511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1134" name="Google Shape;1134;p64"/>
          <p:cNvCxnSpPr/>
          <p:nvPr/>
        </p:nvCxnSpPr>
        <p:spPr>
          <a:xfrm>
            <a:off x="2697686" y="3748501"/>
            <a:ext cx="62492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35" name="Google Shape;1135;p64"/>
          <p:cNvSpPr txBox="1"/>
          <p:nvPr/>
        </p:nvSpPr>
        <p:spPr>
          <a:xfrm>
            <a:off x="4172423" y="1289850"/>
            <a:ext cx="2738250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«Обучение»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36" name="Google Shape;1136;p64"/>
          <p:cNvCxnSpPr/>
          <p:nvPr/>
        </p:nvCxnSpPr>
        <p:spPr>
          <a:xfrm flipH="1" rot="10800000">
            <a:off x="8305800" y="3479801"/>
            <a:ext cx="1905000" cy="215899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37" name="Google Shape;1137;p64"/>
          <p:cNvSpPr/>
          <p:nvPr/>
        </p:nvSpPr>
        <p:spPr>
          <a:xfrm>
            <a:off x="10326466" y="3324430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64"/>
          <p:cNvSpPr txBox="1"/>
          <p:nvPr/>
        </p:nvSpPr>
        <p:spPr>
          <a:xfrm>
            <a:off x="347816" y="2367069"/>
            <a:ext cx="2282997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Новый класс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39" name="Google Shape;113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561" y="2972148"/>
            <a:ext cx="1948614" cy="16182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ONE-SHOT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45" name="Google Shape;114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p65"/>
          <p:cNvGrpSpPr/>
          <p:nvPr/>
        </p:nvGrpSpPr>
        <p:grpSpPr>
          <a:xfrm>
            <a:off x="8979246" y="2676165"/>
            <a:ext cx="2518969" cy="2364763"/>
            <a:chOff x="8921494" y="2108274"/>
            <a:chExt cx="2518969" cy="2364763"/>
          </a:xfrm>
        </p:grpSpPr>
        <p:cxnSp>
          <p:nvCxnSpPr>
            <p:cNvPr id="1147" name="Google Shape;1147;p65"/>
            <p:cNvCxnSpPr/>
            <p:nvPr/>
          </p:nvCxnSpPr>
          <p:spPr>
            <a:xfrm>
              <a:off x="9639394" y="3657813"/>
              <a:ext cx="1801069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48" name="Google Shape;1148;p65"/>
            <p:cNvCxnSpPr/>
            <p:nvPr/>
          </p:nvCxnSpPr>
          <p:spPr>
            <a:xfrm rot="10800000">
              <a:off x="9869077" y="2108274"/>
              <a:ext cx="0" cy="1736479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49" name="Google Shape;1149;p65"/>
            <p:cNvCxnSpPr/>
            <p:nvPr/>
          </p:nvCxnSpPr>
          <p:spPr>
            <a:xfrm flipH="1">
              <a:off x="8921494" y="3577526"/>
              <a:ext cx="1058332" cy="895511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1150" name="Google Shape;1150;p65"/>
          <p:cNvCxnSpPr/>
          <p:nvPr/>
        </p:nvCxnSpPr>
        <p:spPr>
          <a:xfrm>
            <a:off x="2697686" y="3748501"/>
            <a:ext cx="62492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51" name="Google Shape;1151;p65"/>
          <p:cNvSpPr txBox="1"/>
          <p:nvPr/>
        </p:nvSpPr>
        <p:spPr>
          <a:xfrm>
            <a:off x="4117923" y="1289850"/>
            <a:ext cx="284725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«Инференс»</a:t>
            </a:r>
            <a:endParaRPr sz="36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52" name="Google Shape;1152;p65"/>
          <p:cNvCxnSpPr/>
          <p:nvPr/>
        </p:nvCxnSpPr>
        <p:spPr>
          <a:xfrm>
            <a:off x="8122591" y="3672301"/>
            <a:ext cx="2329509" cy="137699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53" name="Google Shape;1153;p65"/>
          <p:cNvSpPr/>
          <p:nvPr/>
        </p:nvSpPr>
        <p:spPr>
          <a:xfrm>
            <a:off x="10326466" y="3324430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65"/>
          <p:cNvSpPr txBox="1"/>
          <p:nvPr/>
        </p:nvSpPr>
        <p:spPr>
          <a:xfrm>
            <a:off x="234804" y="2367069"/>
            <a:ext cx="2509020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Новый объект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55" name="Google Shape;1155;p65"/>
          <p:cNvPicPr preferRelativeResize="0"/>
          <p:nvPr/>
        </p:nvPicPr>
        <p:blipFill rotWithShape="1">
          <a:blip r:embed="rId4">
            <a:alphaModFix/>
          </a:blip>
          <a:srcRect b="8724" l="23325" r="16042" t="15488"/>
          <a:stretch/>
        </p:blipFill>
        <p:spPr>
          <a:xfrm>
            <a:off x="538561" y="2969351"/>
            <a:ext cx="1948614" cy="162382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6" name="Google Shape;1156;p65"/>
          <p:cNvSpPr/>
          <p:nvPr/>
        </p:nvSpPr>
        <p:spPr>
          <a:xfrm>
            <a:off x="10576723" y="3632438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57" name="Google Shape;1157;p65"/>
          <p:cNvCxnSpPr/>
          <p:nvPr/>
        </p:nvCxnSpPr>
        <p:spPr>
          <a:xfrm>
            <a:off x="10715466" y="3302645"/>
            <a:ext cx="181860" cy="264041"/>
          </a:xfrm>
          <a:prstGeom prst="straightConnector1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158" name="Google Shape;1158;p65"/>
          <p:cNvSpPr/>
          <p:nvPr/>
        </p:nvSpPr>
        <p:spPr>
          <a:xfrm>
            <a:off x="10798282" y="3071080"/>
            <a:ext cx="393954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FEW-SHOT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4" name="Google Shape;116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5" name="Google Shape;1165;p66"/>
          <p:cNvGrpSpPr/>
          <p:nvPr/>
        </p:nvGrpSpPr>
        <p:grpSpPr>
          <a:xfrm>
            <a:off x="8979246" y="2676165"/>
            <a:ext cx="2518969" cy="2364763"/>
            <a:chOff x="8921494" y="2108274"/>
            <a:chExt cx="2518969" cy="2364763"/>
          </a:xfrm>
        </p:grpSpPr>
        <p:cxnSp>
          <p:nvCxnSpPr>
            <p:cNvPr id="1166" name="Google Shape;1166;p66"/>
            <p:cNvCxnSpPr/>
            <p:nvPr/>
          </p:nvCxnSpPr>
          <p:spPr>
            <a:xfrm>
              <a:off x="9639394" y="3657813"/>
              <a:ext cx="1801069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7" name="Google Shape;1167;p66"/>
            <p:cNvCxnSpPr/>
            <p:nvPr/>
          </p:nvCxnSpPr>
          <p:spPr>
            <a:xfrm rot="10800000">
              <a:off x="9869077" y="2108274"/>
              <a:ext cx="0" cy="1736479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8" name="Google Shape;1168;p66"/>
            <p:cNvCxnSpPr/>
            <p:nvPr/>
          </p:nvCxnSpPr>
          <p:spPr>
            <a:xfrm flipH="1">
              <a:off x="8921494" y="3577526"/>
              <a:ext cx="1058332" cy="895511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1169" name="Google Shape;1169;p66"/>
          <p:cNvCxnSpPr/>
          <p:nvPr/>
        </p:nvCxnSpPr>
        <p:spPr>
          <a:xfrm>
            <a:off x="2697686" y="3748501"/>
            <a:ext cx="62492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70" name="Google Shape;1170;p66"/>
          <p:cNvSpPr txBox="1"/>
          <p:nvPr/>
        </p:nvSpPr>
        <p:spPr>
          <a:xfrm>
            <a:off x="4172423" y="1289850"/>
            <a:ext cx="2738250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«Обучение»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71" name="Google Shape;1171;p66"/>
          <p:cNvCxnSpPr/>
          <p:nvPr/>
        </p:nvCxnSpPr>
        <p:spPr>
          <a:xfrm>
            <a:off x="8236891" y="3659601"/>
            <a:ext cx="147860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72" name="Google Shape;1172;p66"/>
          <p:cNvSpPr/>
          <p:nvPr/>
        </p:nvSpPr>
        <p:spPr>
          <a:xfrm>
            <a:off x="10225618" y="3351991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66"/>
          <p:cNvSpPr txBox="1"/>
          <p:nvPr/>
        </p:nvSpPr>
        <p:spPr>
          <a:xfrm>
            <a:off x="347816" y="2367069"/>
            <a:ext cx="2282997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Новый класс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74" name="Google Shape;117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561" y="2972148"/>
            <a:ext cx="1948614" cy="16182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5" name="Google Shape;117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90961" y="3124548"/>
            <a:ext cx="1948614" cy="16182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6" name="Google Shape;117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361" y="3276948"/>
            <a:ext cx="1948614" cy="16182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7" name="Google Shape;1177;p66"/>
          <p:cNvSpPr txBox="1"/>
          <p:nvPr/>
        </p:nvSpPr>
        <p:spPr>
          <a:xfrm>
            <a:off x="495904" y="5068021"/>
            <a:ext cx="2141418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Несколько экземпляров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66"/>
          <p:cNvSpPr/>
          <p:nvPr/>
        </p:nvSpPr>
        <p:spPr>
          <a:xfrm>
            <a:off x="10692226" y="3372556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66"/>
          <p:cNvSpPr/>
          <p:nvPr/>
        </p:nvSpPr>
        <p:spPr>
          <a:xfrm>
            <a:off x="10364968" y="3728692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FEW-SHOT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85" name="Google Shape;11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508951"/>
            <a:ext cx="4855263" cy="212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6" name="Google Shape;1186;p67"/>
          <p:cNvCxnSpPr/>
          <p:nvPr/>
        </p:nvCxnSpPr>
        <p:spPr>
          <a:xfrm>
            <a:off x="9697146" y="4225704"/>
            <a:ext cx="1801069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87" name="Google Shape;1187;p67"/>
          <p:cNvCxnSpPr/>
          <p:nvPr/>
        </p:nvCxnSpPr>
        <p:spPr>
          <a:xfrm rot="10800000">
            <a:off x="9926829" y="2676165"/>
            <a:ext cx="0" cy="1736479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88" name="Google Shape;1188;p67"/>
          <p:cNvCxnSpPr/>
          <p:nvPr/>
        </p:nvCxnSpPr>
        <p:spPr>
          <a:xfrm flipH="1">
            <a:off x="8979246" y="4145417"/>
            <a:ext cx="1058332" cy="89551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89" name="Google Shape;1189;p67"/>
          <p:cNvCxnSpPr/>
          <p:nvPr/>
        </p:nvCxnSpPr>
        <p:spPr>
          <a:xfrm>
            <a:off x="2697686" y="3748501"/>
            <a:ext cx="62492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90" name="Google Shape;1190;p67"/>
          <p:cNvSpPr txBox="1"/>
          <p:nvPr/>
        </p:nvSpPr>
        <p:spPr>
          <a:xfrm>
            <a:off x="4117923" y="1289850"/>
            <a:ext cx="284725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«Инференс»</a:t>
            </a:r>
            <a:endParaRPr sz="36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91" name="Google Shape;1191;p67"/>
          <p:cNvCxnSpPr/>
          <p:nvPr/>
        </p:nvCxnSpPr>
        <p:spPr>
          <a:xfrm flipH="1" rot="10800000">
            <a:off x="8262291" y="2902857"/>
            <a:ext cx="1970280" cy="74404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92" name="Google Shape;1192;p67"/>
          <p:cNvSpPr txBox="1"/>
          <p:nvPr/>
        </p:nvSpPr>
        <p:spPr>
          <a:xfrm>
            <a:off x="234804" y="2367069"/>
            <a:ext cx="2509020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Новый объект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93" name="Google Shape;1193;p67"/>
          <p:cNvPicPr preferRelativeResize="0"/>
          <p:nvPr/>
        </p:nvPicPr>
        <p:blipFill rotWithShape="1">
          <a:blip r:embed="rId4">
            <a:alphaModFix/>
          </a:blip>
          <a:srcRect b="8724" l="23325" r="16042" t="15488"/>
          <a:stretch/>
        </p:blipFill>
        <p:spPr>
          <a:xfrm>
            <a:off x="538561" y="2969351"/>
            <a:ext cx="1948614" cy="162382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4" name="Google Shape;1194;p67"/>
          <p:cNvSpPr/>
          <p:nvPr/>
        </p:nvSpPr>
        <p:spPr>
          <a:xfrm>
            <a:off x="10351909" y="2763618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95" name="Google Shape;1195;p67"/>
          <p:cNvCxnSpPr>
            <a:stCxn id="1194" idx="4"/>
            <a:endCxn id="1196" idx="0"/>
          </p:cNvCxnSpPr>
          <p:nvPr/>
        </p:nvCxnSpPr>
        <p:spPr>
          <a:xfrm flipH="1">
            <a:off x="10364959" y="3042318"/>
            <a:ext cx="126300" cy="309600"/>
          </a:xfrm>
          <a:prstGeom prst="straightConnector1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197" name="Google Shape;1197;p67"/>
          <p:cNvSpPr/>
          <p:nvPr/>
        </p:nvSpPr>
        <p:spPr>
          <a:xfrm>
            <a:off x="10485060" y="2947556"/>
            <a:ext cx="418833" cy="4001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196" name="Google Shape;1196;p67"/>
          <p:cNvSpPr/>
          <p:nvPr/>
        </p:nvSpPr>
        <p:spPr>
          <a:xfrm>
            <a:off x="10225618" y="3351991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67"/>
          <p:cNvSpPr/>
          <p:nvPr/>
        </p:nvSpPr>
        <p:spPr>
          <a:xfrm>
            <a:off x="10692226" y="3372556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67"/>
          <p:cNvSpPr/>
          <p:nvPr/>
        </p:nvSpPr>
        <p:spPr>
          <a:xfrm>
            <a:off x="10364968" y="3728692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ZERO-SHOT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05" name="Google Shape;1205;p68"/>
          <p:cNvGrpSpPr/>
          <p:nvPr/>
        </p:nvGrpSpPr>
        <p:grpSpPr>
          <a:xfrm>
            <a:off x="8979246" y="2676165"/>
            <a:ext cx="2518969" cy="2364763"/>
            <a:chOff x="8921494" y="2108274"/>
            <a:chExt cx="2518969" cy="2364763"/>
          </a:xfrm>
        </p:grpSpPr>
        <p:cxnSp>
          <p:nvCxnSpPr>
            <p:cNvPr id="1206" name="Google Shape;1206;p68"/>
            <p:cNvCxnSpPr/>
            <p:nvPr/>
          </p:nvCxnSpPr>
          <p:spPr>
            <a:xfrm>
              <a:off x="9639394" y="3657813"/>
              <a:ext cx="1801069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7" name="Google Shape;1207;p68"/>
            <p:cNvCxnSpPr/>
            <p:nvPr/>
          </p:nvCxnSpPr>
          <p:spPr>
            <a:xfrm rot="10800000">
              <a:off x="9869077" y="2108274"/>
              <a:ext cx="0" cy="1736479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8" name="Google Shape;1208;p68"/>
            <p:cNvCxnSpPr/>
            <p:nvPr/>
          </p:nvCxnSpPr>
          <p:spPr>
            <a:xfrm flipH="1">
              <a:off x="8921494" y="3577526"/>
              <a:ext cx="1058332" cy="895511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209" name="Google Shape;1209;p68"/>
          <p:cNvSpPr txBox="1"/>
          <p:nvPr/>
        </p:nvSpPr>
        <p:spPr>
          <a:xfrm>
            <a:off x="4172423" y="1289850"/>
            <a:ext cx="2738250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«Обучение»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68"/>
          <p:cNvSpPr/>
          <p:nvPr/>
        </p:nvSpPr>
        <p:spPr>
          <a:xfrm>
            <a:off x="10326466" y="3324430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68"/>
          <p:cNvSpPr txBox="1"/>
          <p:nvPr/>
        </p:nvSpPr>
        <p:spPr>
          <a:xfrm>
            <a:off x="554085" y="3012670"/>
            <a:ext cx="2542073" cy="867930"/>
          </a:xfrm>
          <a:prstGeom prst="rect">
            <a:avLst/>
          </a:prstGeom>
          <a:solidFill>
            <a:srgbClr val="500834"/>
          </a:solidFill>
          <a:ln cap="flat" cmpd="sng" w="28575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Информация о классе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12" name="Google Shape;1212;p68"/>
          <p:cNvCxnSpPr/>
          <p:nvPr/>
        </p:nvCxnSpPr>
        <p:spPr>
          <a:xfrm>
            <a:off x="3327400" y="3481801"/>
            <a:ext cx="6893318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13" name="Google Shape;1213;p68"/>
          <p:cNvSpPr txBox="1"/>
          <p:nvPr/>
        </p:nvSpPr>
        <p:spPr>
          <a:xfrm>
            <a:off x="614516" y="2240069"/>
            <a:ext cx="2282997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Новый класс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6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ZERO-SHOT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19" name="Google Shape;1219;p69"/>
          <p:cNvGrpSpPr/>
          <p:nvPr/>
        </p:nvGrpSpPr>
        <p:grpSpPr>
          <a:xfrm>
            <a:off x="8979246" y="2676165"/>
            <a:ext cx="2518969" cy="2364763"/>
            <a:chOff x="8921494" y="2108274"/>
            <a:chExt cx="2518969" cy="2364763"/>
          </a:xfrm>
        </p:grpSpPr>
        <p:cxnSp>
          <p:nvCxnSpPr>
            <p:cNvPr id="1220" name="Google Shape;1220;p69"/>
            <p:cNvCxnSpPr/>
            <p:nvPr/>
          </p:nvCxnSpPr>
          <p:spPr>
            <a:xfrm>
              <a:off x="9639394" y="3657813"/>
              <a:ext cx="1801069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21" name="Google Shape;1221;p69"/>
            <p:cNvCxnSpPr/>
            <p:nvPr/>
          </p:nvCxnSpPr>
          <p:spPr>
            <a:xfrm rot="10800000">
              <a:off x="9869077" y="2108274"/>
              <a:ext cx="0" cy="1736479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22" name="Google Shape;1222;p69"/>
            <p:cNvCxnSpPr/>
            <p:nvPr/>
          </p:nvCxnSpPr>
          <p:spPr>
            <a:xfrm flipH="1">
              <a:off x="8921494" y="3577526"/>
              <a:ext cx="1058332" cy="895511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223" name="Google Shape;1223;p69"/>
          <p:cNvSpPr txBox="1"/>
          <p:nvPr/>
        </p:nvSpPr>
        <p:spPr>
          <a:xfrm>
            <a:off x="4172423" y="1289850"/>
            <a:ext cx="2738250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«Обучение»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24" name="Google Shape;1224;p69"/>
          <p:cNvCxnSpPr/>
          <p:nvPr/>
        </p:nvCxnSpPr>
        <p:spPr>
          <a:xfrm>
            <a:off x="3327400" y="3481801"/>
            <a:ext cx="6893318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25" name="Google Shape;1225;p69"/>
          <p:cNvSpPr/>
          <p:nvPr/>
        </p:nvSpPr>
        <p:spPr>
          <a:xfrm>
            <a:off x="10326466" y="3324430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69"/>
          <p:cNvSpPr txBox="1"/>
          <p:nvPr/>
        </p:nvSpPr>
        <p:spPr>
          <a:xfrm>
            <a:off x="614516" y="2240069"/>
            <a:ext cx="2282997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Новый класс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Image result for traffic sign road work" id="1227" name="Google Shape;122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88" y="2832100"/>
            <a:ext cx="161988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69"/>
          <p:cNvSpPr txBox="1"/>
          <p:nvPr/>
        </p:nvSpPr>
        <p:spPr>
          <a:xfrm>
            <a:off x="397797" y="4221269"/>
            <a:ext cx="294503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rPr>
              <a:t>Прототип класса</a:t>
            </a:r>
            <a:endParaRPr sz="2800">
              <a:solidFill>
                <a:srgbClr val="EC49A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ZERO-SHOT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4" name="Google Shape;123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607" y="2674051"/>
            <a:ext cx="4855263" cy="2120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70"/>
          <p:cNvGrpSpPr/>
          <p:nvPr/>
        </p:nvGrpSpPr>
        <p:grpSpPr>
          <a:xfrm>
            <a:off x="8979246" y="2676165"/>
            <a:ext cx="2518969" cy="2364763"/>
            <a:chOff x="8921494" y="2108274"/>
            <a:chExt cx="2518969" cy="2364763"/>
          </a:xfrm>
        </p:grpSpPr>
        <p:cxnSp>
          <p:nvCxnSpPr>
            <p:cNvPr id="1236" name="Google Shape;1236;p70"/>
            <p:cNvCxnSpPr/>
            <p:nvPr/>
          </p:nvCxnSpPr>
          <p:spPr>
            <a:xfrm>
              <a:off x="9639394" y="3657813"/>
              <a:ext cx="1801069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37" name="Google Shape;1237;p70"/>
            <p:cNvCxnSpPr/>
            <p:nvPr/>
          </p:nvCxnSpPr>
          <p:spPr>
            <a:xfrm rot="10800000">
              <a:off x="9869077" y="2108274"/>
              <a:ext cx="0" cy="1736479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38" name="Google Shape;1238;p70"/>
            <p:cNvCxnSpPr/>
            <p:nvPr/>
          </p:nvCxnSpPr>
          <p:spPr>
            <a:xfrm flipH="1">
              <a:off x="8921494" y="3577526"/>
              <a:ext cx="1058332" cy="895511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1239" name="Google Shape;1239;p70"/>
          <p:cNvCxnSpPr/>
          <p:nvPr/>
        </p:nvCxnSpPr>
        <p:spPr>
          <a:xfrm>
            <a:off x="2697686" y="3748501"/>
            <a:ext cx="62492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40" name="Google Shape;1240;p70"/>
          <p:cNvSpPr txBox="1"/>
          <p:nvPr/>
        </p:nvSpPr>
        <p:spPr>
          <a:xfrm>
            <a:off x="4117923" y="1289850"/>
            <a:ext cx="284725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«Инференс»</a:t>
            </a:r>
            <a:endParaRPr sz="36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1" name="Google Shape;1241;p70"/>
          <p:cNvCxnSpPr/>
          <p:nvPr/>
        </p:nvCxnSpPr>
        <p:spPr>
          <a:xfrm>
            <a:off x="8224191" y="3773901"/>
            <a:ext cx="220013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42" name="Google Shape;1242;p70"/>
          <p:cNvSpPr/>
          <p:nvPr/>
        </p:nvSpPr>
        <p:spPr>
          <a:xfrm>
            <a:off x="10326466" y="3324430"/>
            <a:ext cx="278700" cy="278700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3" name="Google Shape;1243;p70"/>
          <p:cNvSpPr txBox="1"/>
          <p:nvPr/>
        </p:nvSpPr>
        <p:spPr>
          <a:xfrm>
            <a:off x="234804" y="2367069"/>
            <a:ext cx="2509020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Новый объект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4" name="Google Shape;1244;p70"/>
          <p:cNvSpPr/>
          <p:nvPr/>
        </p:nvSpPr>
        <p:spPr>
          <a:xfrm>
            <a:off x="10576723" y="3632438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5" name="Google Shape;1245;p70"/>
          <p:cNvCxnSpPr/>
          <p:nvPr/>
        </p:nvCxnSpPr>
        <p:spPr>
          <a:xfrm>
            <a:off x="10715466" y="3302645"/>
            <a:ext cx="181860" cy="264041"/>
          </a:xfrm>
          <a:prstGeom prst="straightConnector1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46" name="Google Shape;1246;p70"/>
          <p:cNvSpPr/>
          <p:nvPr/>
        </p:nvSpPr>
        <p:spPr>
          <a:xfrm>
            <a:off x="10798282" y="3071080"/>
            <a:ext cx="393954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descr="Image result for traffic sign photo" id="1247" name="Google Shape;1247;p70"/>
          <p:cNvPicPr preferRelativeResize="0"/>
          <p:nvPr/>
        </p:nvPicPr>
        <p:blipFill rotWithShape="1">
          <a:blip r:embed="rId5">
            <a:alphaModFix/>
          </a:blip>
          <a:srcRect b="0" l="12754" r="6016" t="0"/>
          <a:stretch/>
        </p:blipFill>
        <p:spPr>
          <a:xfrm>
            <a:off x="495300" y="2922589"/>
            <a:ext cx="1972533" cy="161131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БЛИЖАЙШИХ СОСЕДЕЙ</a:t>
            </a:r>
            <a:endParaRPr/>
          </a:p>
        </p:txBody>
      </p:sp>
      <p:sp>
        <p:nvSpPr>
          <p:cNvPr id="1253" name="Google Shape;1253;p71"/>
          <p:cNvSpPr/>
          <p:nvPr/>
        </p:nvSpPr>
        <p:spPr>
          <a:xfrm>
            <a:off x="1511166" y="4799735"/>
            <a:ext cx="2056998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54" name="Google Shape;1254;p71"/>
          <p:cNvSpPr txBox="1"/>
          <p:nvPr/>
        </p:nvSpPr>
        <p:spPr>
          <a:xfrm>
            <a:off x="1229224" y="1317005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Матрица всех эмбеддингов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5" name="Google Shape;1255;p71"/>
          <p:cNvSpPr/>
          <p:nvPr/>
        </p:nvSpPr>
        <p:spPr>
          <a:xfrm>
            <a:off x="2032120" y="2348309"/>
            <a:ext cx="864715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56" name="Google Shape;1256;p71"/>
          <p:cNvSpPr txBox="1"/>
          <p:nvPr/>
        </p:nvSpPr>
        <p:spPr>
          <a:xfrm>
            <a:off x="1229224" y="3819574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49AAEB"/>
                </a:solidFill>
                <a:latin typeface="Trebuchet MS"/>
                <a:ea typeface="Trebuchet MS"/>
                <a:cs typeface="Trebuchet MS"/>
                <a:sym typeface="Trebuchet MS"/>
              </a:rPr>
              <a:t>Евклидово расстояние</a:t>
            </a:r>
            <a:endParaRPr sz="2800">
              <a:solidFill>
                <a:srgbClr val="49AAE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БЛИЖАЙШИХ СОСЕДЕЙ</a:t>
            </a:r>
            <a:endParaRPr/>
          </a:p>
        </p:txBody>
      </p:sp>
      <p:sp>
        <p:nvSpPr>
          <p:cNvPr id="1262" name="Google Shape;1262;p72"/>
          <p:cNvSpPr txBox="1"/>
          <p:nvPr/>
        </p:nvSpPr>
        <p:spPr>
          <a:xfrm>
            <a:off x="1229224" y="1317005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Матрица всех эмбеддингов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3" name="Google Shape;1263;p72"/>
          <p:cNvSpPr/>
          <p:nvPr/>
        </p:nvSpPr>
        <p:spPr>
          <a:xfrm>
            <a:off x="2032120" y="2348309"/>
            <a:ext cx="864715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1264" name="Google Shape;1264;p72"/>
          <p:cNvGrpSpPr/>
          <p:nvPr/>
        </p:nvGrpSpPr>
        <p:grpSpPr>
          <a:xfrm>
            <a:off x="6670240" y="2955707"/>
            <a:ext cx="1994310" cy="2075942"/>
            <a:chOff x="4264733" y="3539181"/>
            <a:chExt cx="1720044" cy="1790450"/>
          </a:xfrm>
        </p:grpSpPr>
        <p:sp>
          <p:nvSpPr>
            <p:cNvPr id="1265" name="Google Shape;1265;p72"/>
            <p:cNvSpPr/>
            <p:nvPr/>
          </p:nvSpPr>
          <p:spPr>
            <a:xfrm rot="10800000">
              <a:off x="5755630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72"/>
            <p:cNvSpPr/>
            <p:nvPr/>
          </p:nvSpPr>
          <p:spPr>
            <a:xfrm rot="10800000">
              <a:off x="5382906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72"/>
            <p:cNvSpPr/>
            <p:nvPr/>
          </p:nvSpPr>
          <p:spPr>
            <a:xfrm rot="10800000">
              <a:off x="5010182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72"/>
            <p:cNvSpPr/>
            <p:nvPr/>
          </p:nvSpPr>
          <p:spPr>
            <a:xfrm rot="10800000">
              <a:off x="4637458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10800000">
              <a:off x="4264733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70" name="Google Shape;1270;p72"/>
          <p:cNvSpPr/>
          <p:nvPr/>
        </p:nvSpPr>
        <p:spPr>
          <a:xfrm rot="10800000">
            <a:off x="9559825" y="2955707"/>
            <a:ext cx="263945" cy="207594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1" name="Google Shape;1271;p72"/>
          <p:cNvSpPr txBox="1"/>
          <p:nvPr/>
        </p:nvSpPr>
        <p:spPr>
          <a:xfrm>
            <a:off x="5771060" y="1363263"/>
            <a:ext cx="494185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Поиск ближайшего соседа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2" name="Google Shape;1272;p72"/>
          <p:cNvSpPr/>
          <p:nvPr/>
        </p:nvSpPr>
        <p:spPr>
          <a:xfrm>
            <a:off x="9340310" y="2223436"/>
            <a:ext cx="864715" cy="7031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73" name="Google Shape;1273;p72"/>
          <p:cNvSpPr/>
          <p:nvPr/>
        </p:nvSpPr>
        <p:spPr>
          <a:xfrm>
            <a:off x="1511166" y="4799735"/>
            <a:ext cx="2056998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74" name="Google Shape;1274;p72"/>
          <p:cNvSpPr txBox="1"/>
          <p:nvPr/>
        </p:nvSpPr>
        <p:spPr>
          <a:xfrm>
            <a:off x="1229224" y="3819574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49AAEB"/>
                </a:solidFill>
                <a:latin typeface="Trebuchet MS"/>
                <a:ea typeface="Trebuchet MS"/>
                <a:cs typeface="Trebuchet MS"/>
                <a:sym typeface="Trebuchet MS"/>
              </a:rPr>
              <a:t>Евклидово расстояние</a:t>
            </a:r>
            <a:endParaRPr sz="2800">
              <a:solidFill>
                <a:srgbClr val="49AAE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5" name="Google Shape;1275;p72"/>
          <p:cNvSpPr/>
          <p:nvPr/>
        </p:nvSpPr>
        <p:spPr>
          <a:xfrm>
            <a:off x="7336414" y="2327286"/>
            <a:ext cx="864715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EMBEDDING (ВЛОЖЕНИЕ)</a:t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5207000" y="3410864"/>
            <a:ext cx="1574800" cy="894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1226775" y="1618518"/>
            <a:ext cx="242887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Изображения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9426562" y="37053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8" name="Google Shape;198;p28"/>
          <p:cNvGrpSpPr/>
          <p:nvPr/>
        </p:nvGrpSpPr>
        <p:grpSpPr>
          <a:xfrm>
            <a:off x="7930894" y="3111574"/>
            <a:ext cx="2518969" cy="2364763"/>
            <a:chOff x="7930894" y="3111574"/>
            <a:chExt cx="2518969" cy="2364763"/>
          </a:xfrm>
        </p:grpSpPr>
        <p:cxnSp>
          <p:nvCxnSpPr>
            <p:cNvPr id="199" name="Google Shape;199;p28"/>
            <p:cNvCxnSpPr/>
            <p:nvPr/>
          </p:nvCxnSpPr>
          <p:spPr>
            <a:xfrm>
              <a:off x="8648794" y="4661113"/>
              <a:ext cx="1801069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0" name="Google Shape;200;p28"/>
            <p:cNvCxnSpPr/>
            <p:nvPr/>
          </p:nvCxnSpPr>
          <p:spPr>
            <a:xfrm rot="10800000">
              <a:off x="8878477" y="31115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1" name="Google Shape;201;p28"/>
            <p:cNvCxnSpPr/>
            <p:nvPr/>
          </p:nvCxnSpPr>
          <p:spPr>
            <a:xfrm flipH="1">
              <a:off x="7930894" y="4580826"/>
              <a:ext cx="1058332" cy="895511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descr="C:\Users\LK\Documents\yCamp2015\Presentation\etc\dog-small.png" id="202" name="Google Shape;202;p28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718025" y="3816156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03" name="Google Shape;203;p28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308541" y="3488035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04" name="Google Shape;204;p28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2022059" y="373568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05" name="Google Shape;2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669" y="4029369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8237" y="240459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07" name="Google Shape;207;p28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393098" y="37696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08" name="Google Shape;208;p28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545498" y="39220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446" y="341918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937" y="252437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790" y="2915098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1103" y="3038123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7546" y="3511617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14" name="Google Shape;214;p28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005943" y="3819342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15" name="Google Shape;215;p28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235887" y="321545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7834" y="310537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17" name="Google Shape;217;p28"/>
          <p:cNvSpPr/>
          <p:nvPr/>
        </p:nvSpPr>
        <p:spPr>
          <a:xfrm>
            <a:off x="9845662" y="36037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9388462" y="32608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8296262" y="33243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8156562" y="41625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8702662" y="49372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9655162" y="41371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10340962" y="40863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10328262" y="34513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9718662" y="29941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8512162" y="38831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9185262" y="47721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8321662" y="46959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7919431" y="1881819"/>
            <a:ext cx="2480167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Векторы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(Эмбеддинги)</a:t>
            </a:r>
            <a:endParaRPr sz="28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БЛИЖАЙШИХ СОСЕДЕЙ</a:t>
            </a:r>
            <a:endParaRPr/>
          </a:p>
        </p:txBody>
      </p:sp>
      <p:sp>
        <p:nvSpPr>
          <p:cNvPr id="1281" name="Google Shape;1281;p73"/>
          <p:cNvSpPr txBox="1"/>
          <p:nvPr/>
        </p:nvSpPr>
        <p:spPr>
          <a:xfrm>
            <a:off x="1229224" y="1317005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Матрица всех эмбеддингов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2" name="Google Shape;1282;p73"/>
          <p:cNvSpPr/>
          <p:nvPr/>
        </p:nvSpPr>
        <p:spPr>
          <a:xfrm>
            <a:off x="2032120" y="2348309"/>
            <a:ext cx="864715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1283" name="Google Shape;1283;p73"/>
          <p:cNvGrpSpPr/>
          <p:nvPr/>
        </p:nvGrpSpPr>
        <p:grpSpPr>
          <a:xfrm>
            <a:off x="6670240" y="2955707"/>
            <a:ext cx="1994310" cy="2075942"/>
            <a:chOff x="4264733" y="3539181"/>
            <a:chExt cx="1720044" cy="1790450"/>
          </a:xfrm>
        </p:grpSpPr>
        <p:sp>
          <p:nvSpPr>
            <p:cNvPr id="1284" name="Google Shape;1284;p73"/>
            <p:cNvSpPr/>
            <p:nvPr/>
          </p:nvSpPr>
          <p:spPr>
            <a:xfrm rot="10800000">
              <a:off x="5755630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73"/>
            <p:cNvSpPr/>
            <p:nvPr/>
          </p:nvSpPr>
          <p:spPr>
            <a:xfrm rot="10800000">
              <a:off x="5382906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10800000">
              <a:off x="5010182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73"/>
            <p:cNvSpPr/>
            <p:nvPr/>
          </p:nvSpPr>
          <p:spPr>
            <a:xfrm rot="10800000">
              <a:off x="4637458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73"/>
            <p:cNvSpPr/>
            <p:nvPr/>
          </p:nvSpPr>
          <p:spPr>
            <a:xfrm rot="10800000">
              <a:off x="4264733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89" name="Google Shape;1289;p73"/>
          <p:cNvSpPr/>
          <p:nvPr/>
        </p:nvSpPr>
        <p:spPr>
          <a:xfrm rot="10800000">
            <a:off x="9559825" y="2955707"/>
            <a:ext cx="263945" cy="207594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0" name="Google Shape;1290;p73"/>
          <p:cNvSpPr txBox="1"/>
          <p:nvPr/>
        </p:nvSpPr>
        <p:spPr>
          <a:xfrm>
            <a:off x="5771060" y="1363263"/>
            <a:ext cx="494185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Поиск ближайшего соседа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1" name="Google Shape;1291;p73"/>
          <p:cNvSpPr/>
          <p:nvPr/>
        </p:nvSpPr>
        <p:spPr>
          <a:xfrm>
            <a:off x="7336414" y="2327286"/>
            <a:ext cx="864715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92" name="Google Shape;1292;p73"/>
          <p:cNvSpPr/>
          <p:nvPr/>
        </p:nvSpPr>
        <p:spPr>
          <a:xfrm>
            <a:off x="9340310" y="2223436"/>
            <a:ext cx="864715" cy="7031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93" name="Google Shape;1293;p73"/>
          <p:cNvSpPr/>
          <p:nvPr/>
        </p:nvSpPr>
        <p:spPr>
          <a:xfrm>
            <a:off x="1511166" y="4799735"/>
            <a:ext cx="2056998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94" name="Google Shape;1294;p73"/>
          <p:cNvSpPr txBox="1"/>
          <p:nvPr/>
        </p:nvSpPr>
        <p:spPr>
          <a:xfrm>
            <a:off x="1229224" y="3819574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49AAEB"/>
                </a:solidFill>
                <a:latin typeface="Trebuchet MS"/>
                <a:ea typeface="Trebuchet MS"/>
                <a:cs typeface="Trebuchet MS"/>
                <a:sym typeface="Trebuchet MS"/>
              </a:rPr>
              <a:t>Евклидово расстояние</a:t>
            </a:r>
            <a:endParaRPr sz="2800">
              <a:solidFill>
                <a:srgbClr val="49AAE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5" name="Google Shape;1295;p73"/>
          <p:cNvSpPr/>
          <p:nvPr/>
        </p:nvSpPr>
        <p:spPr>
          <a:xfrm>
            <a:off x="7768772" y="4956914"/>
            <a:ext cx="864715" cy="70315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БЛИЖАЙШИХ СОСЕДЕЙ</a:t>
            </a:r>
            <a:endParaRPr/>
          </a:p>
        </p:txBody>
      </p:sp>
      <p:grpSp>
        <p:nvGrpSpPr>
          <p:cNvPr id="1301" name="Google Shape;1301;p74"/>
          <p:cNvGrpSpPr/>
          <p:nvPr/>
        </p:nvGrpSpPr>
        <p:grpSpPr>
          <a:xfrm rot="5400000">
            <a:off x="5842467" y="2955707"/>
            <a:ext cx="1994310" cy="2075942"/>
            <a:chOff x="4264733" y="3539181"/>
            <a:chExt cx="1720044" cy="1790450"/>
          </a:xfrm>
        </p:grpSpPr>
        <p:sp>
          <p:nvSpPr>
            <p:cNvPr id="1302" name="Google Shape;1302;p74"/>
            <p:cNvSpPr/>
            <p:nvPr/>
          </p:nvSpPr>
          <p:spPr>
            <a:xfrm rot="10800000">
              <a:off x="5755630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74"/>
            <p:cNvSpPr/>
            <p:nvPr/>
          </p:nvSpPr>
          <p:spPr>
            <a:xfrm rot="10800000">
              <a:off x="5382906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74"/>
            <p:cNvSpPr/>
            <p:nvPr/>
          </p:nvSpPr>
          <p:spPr>
            <a:xfrm rot="10800000">
              <a:off x="5010182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74"/>
            <p:cNvSpPr/>
            <p:nvPr/>
          </p:nvSpPr>
          <p:spPr>
            <a:xfrm rot="10800000">
              <a:off x="4637458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74"/>
            <p:cNvSpPr/>
            <p:nvPr/>
          </p:nvSpPr>
          <p:spPr>
            <a:xfrm rot="10800000">
              <a:off x="4264733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07" name="Google Shape;1307;p74"/>
          <p:cNvSpPr/>
          <p:nvPr/>
        </p:nvSpPr>
        <p:spPr>
          <a:xfrm>
            <a:off x="6594543" y="2333112"/>
            <a:ext cx="864715" cy="7031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08" name="Google Shape;1308;p74"/>
          <p:cNvSpPr/>
          <p:nvPr/>
        </p:nvSpPr>
        <p:spPr>
          <a:xfrm rot="10800000">
            <a:off x="8626174" y="2955707"/>
            <a:ext cx="263945" cy="207594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9" name="Google Shape;1309;p74"/>
          <p:cNvSpPr/>
          <p:nvPr/>
        </p:nvSpPr>
        <p:spPr>
          <a:xfrm>
            <a:off x="8406659" y="2223436"/>
            <a:ext cx="864715" cy="7031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10" name="Google Shape;1310;p74"/>
          <p:cNvSpPr/>
          <p:nvPr/>
        </p:nvSpPr>
        <p:spPr>
          <a:xfrm>
            <a:off x="7902972" y="3672360"/>
            <a:ext cx="864715" cy="6780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11" name="Google Shape;1311;p74"/>
          <p:cNvSpPr/>
          <p:nvPr/>
        </p:nvSpPr>
        <p:spPr>
          <a:xfrm>
            <a:off x="2107307" y="4828611"/>
            <a:ext cx="864715" cy="76399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12" name="Google Shape;1312;p74"/>
          <p:cNvSpPr txBox="1"/>
          <p:nvPr/>
        </p:nvSpPr>
        <p:spPr>
          <a:xfrm>
            <a:off x="1229224" y="1317005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Матрица всех эмбеддингов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3" name="Google Shape;1313;p74"/>
          <p:cNvSpPr/>
          <p:nvPr/>
        </p:nvSpPr>
        <p:spPr>
          <a:xfrm>
            <a:off x="2032120" y="2348309"/>
            <a:ext cx="864715" cy="5847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14" name="Google Shape;1314;p74"/>
          <p:cNvSpPr txBox="1"/>
          <p:nvPr/>
        </p:nvSpPr>
        <p:spPr>
          <a:xfrm>
            <a:off x="1229224" y="3819574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49AAEB"/>
                </a:solidFill>
                <a:latin typeface="Trebuchet MS"/>
                <a:ea typeface="Trebuchet MS"/>
                <a:cs typeface="Trebuchet MS"/>
                <a:sym typeface="Trebuchet MS"/>
              </a:rPr>
              <a:t>Косинусное расстояние</a:t>
            </a:r>
            <a:endParaRPr sz="2800">
              <a:solidFill>
                <a:srgbClr val="49AAE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5" name="Google Shape;1315;p74"/>
          <p:cNvSpPr txBox="1"/>
          <p:nvPr/>
        </p:nvSpPr>
        <p:spPr>
          <a:xfrm>
            <a:off x="5771060" y="1363263"/>
            <a:ext cx="494185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Поиск ближайшего соседа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БЛИЖАЙШИХ СОСЕДЕЙ</a:t>
            </a:r>
            <a:endParaRPr/>
          </a:p>
        </p:txBody>
      </p:sp>
      <p:grpSp>
        <p:nvGrpSpPr>
          <p:cNvPr id="1321" name="Google Shape;1321;p75"/>
          <p:cNvGrpSpPr/>
          <p:nvPr/>
        </p:nvGrpSpPr>
        <p:grpSpPr>
          <a:xfrm rot="5400000">
            <a:off x="5842467" y="2955707"/>
            <a:ext cx="1994310" cy="2075942"/>
            <a:chOff x="4264733" y="3539181"/>
            <a:chExt cx="1720044" cy="1790450"/>
          </a:xfrm>
        </p:grpSpPr>
        <p:sp>
          <p:nvSpPr>
            <p:cNvPr id="1322" name="Google Shape;1322;p75"/>
            <p:cNvSpPr/>
            <p:nvPr/>
          </p:nvSpPr>
          <p:spPr>
            <a:xfrm rot="10800000">
              <a:off x="5755630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75"/>
            <p:cNvSpPr/>
            <p:nvPr/>
          </p:nvSpPr>
          <p:spPr>
            <a:xfrm rot="10800000">
              <a:off x="5382906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75"/>
            <p:cNvSpPr/>
            <p:nvPr/>
          </p:nvSpPr>
          <p:spPr>
            <a:xfrm rot="10800000">
              <a:off x="5010182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75"/>
            <p:cNvSpPr/>
            <p:nvPr/>
          </p:nvSpPr>
          <p:spPr>
            <a:xfrm rot="10800000">
              <a:off x="4637458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75"/>
            <p:cNvSpPr/>
            <p:nvPr/>
          </p:nvSpPr>
          <p:spPr>
            <a:xfrm rot="10800000">
              <a:off x="4264733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27" name="Google Shape;1327;p75"/>
          <p:cNvSpPr/>
          <p:nvPr/>
        </p:nvSpPr>
        <p:spPr>
          <a:xfrm>
            <a:off x="6594543" y="2333112"/>
            <a:ext cx="864715" cy="7031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28" name="Google Shape;1328;p75"/>
          <p:cNvSpPr/>
          <p:nvPr/>
        </p:nvSpPr>
        <p:spPr>
          <a:xfrm rot="10800000">
            <a:off x="8626174" y="2955707"/>
            <a:ext cx="263945" cy="207594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9" name="Google Shape;1329;p75"/>
          <p:cNvSpPr/>
          <p:nvPr/>
        </p:nvSpPr>
        <p:spPr>
          <a:xfrm>
            <a:off x="8406659" y="2223436"/>
            <a:ext cx="864715" cy="7031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30" name="Google Shape;1330;p75"/>
          <p:cNvSpPr/>
          <p:nvPr/>
        </p:nvSpPr>
        <p:spPr>
          <a:xfrm>
            <a:off x="7902972" y="3672360"/>
            <a:ext cx="864715" cy="6780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31" name="Google Shape;1331;p75"/>
          <p:cNvSpPr/>
          <p:nvPr/>
        </p:nvSpPr>
        <p:spPr>
          <a:xfrm>
            <a:off x="9047240" y="3681987"/>
            <a:ext cx="864715" cy="6780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32" name="Google Shape;1332;p75"/>
          <p:cNvSpPr/>
          <p:nvPr/>
        </p:nvSpPr>
        <p:spPr>
          <a:xfrm rot="-5400000">
            <a:off x="9934344" y="2997391"/>
            <a:ext cx="265685" cy="263946"/>
          </a:xfrm>
          <a:prstGeom prst="rect">
            <a:avLst/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3" name="Google Shape;1333;p75"/>
          <p:cNvSpPr/>
          <p:nvPr/>
        </p:nvSpPr>
        <p:spPr>
          <a:xfrm rot="-5400000">
            <a:off x="9934344" y="4722864"/>
            <a:ext cx="265685" cy="263946"/>
          </a:xfrm>
          <a:prstGeom prst="rect">
            <a:avLst/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4" name="Google Shape;1334;p75"/>
          <p:cNvSpPr/>
          <p:nvPr/>
        </p:nvSpPr>
        <p:spPr>
          <a:xfrm rot="-5400000">
            <a:off x="9934344" y="4304948"/>
            <a:ext cx="265685" cy="263946"/>
          </a:xfrm>
          <a:prstGeom prst="rect">
            <a:avLst/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5" name="Google Shape;1335;p75"/>
          <p:cNvSpPr/>
          <p:nvPr/>
        </p:nvSpPr>
        <p:spPr>
          <a:xfrm rot="-5400000">
            <a:off x="9934344" y="3861707"/>
            <a:ext cx="265685" cy="263946"/>
          </a:xfrm>
          <a:prstGeom prst="rect">
            <a:avLst/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6" name="Google Shape;1336;p75"/>
          <p:cNvSpPr/>
          <p:nvPr/>
        </p:nvSpPr>
        <p:spPr>
          <a:xfrm rot="-5400000">
            <a:off x="9934344" y="3419606"/>
            <a:ext cx="265685" cy="263946"/>
          </a:xfrm>
          <a:prstGeom prst="rect">
            <a:avLst/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7" name="Google Shape;1337;p75"/>
          <p:cNvSpPr/>
          <p:nvPr/>
        </p:nvSpPr>
        <p:spPr>
          <a:xfrm>
            <a:off x="9704679" y="2333112"/>
            <a:ext cx="864715" cy="70315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38" name="Google Shape;1338;p75"/>
          <p:cNvSpPr/>
          <p:nvPr/>
        </p:nvSpPr>
        <p:spPr>
          <a:xfrm>
            <a:off x="2107307" y="4828611"/>
            <a:ext cx="864715" cy="7639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39" name="Google Shape;1339;p75"/>
          <p:cNvSpPr txBox="1"/>
          <p:nvPr/>
        </p:nvSpPr>
        <p:spPr>
          <a:xfrm>
            <a:off x="1229224" y="1317005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Матрица всех эмбеддингов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0" name="Google Shape;1340;p75"/>
          <p:cNvSpPr/>
          <p:nvPr/>
        </p:nvSpPr>
        <p:spPr>
          <a:xfrm>
            <a:off x="2032120" y="2348309"/>
            <a:ext cx="864715" cy="58477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41" name="Google Shape;1341;p75"/>
          <p:cNvSpPr txBox="1"/>
          <p:nvPr/>
        </p:nvSpPr>
        <p:spPr>
          <a:xfrm>
            <a:off x="1229224" y="3819574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49AAEB"/>
                </a:solidFill>
                <a:latin typeface="Trebuchet MS"/>
                <a:ea typeface="Trebuchet MS"/>
                <a:cs typeface="Trebuchet MS"/>
                <a:sym typeface="Trebuchet MS"/>
              </a:rPr>
              <a:t>Косинусное расстояние</a:t>
            </a:r>
            <a:endParaRPr sz="2800">
              <a:solidFill>
                <a:srgbClr val="49AAE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2" name="Google Shape;1342;p75"/>
          <p:cNvSpPr txBox="1"/>
          <p:nvPr/>
        </p:nvSpPr>
        <p:spPr>
          <a:xfrm>
            <a:off x="5771060" y="1363263"/>
            <a:ext cx="494185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Поиск ближайшего соседа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7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БЛИЖАЙШИХ СОСЕДЕЙ</a:t>
            </a:r>
            <a:endParaRPr/>
          </a:p>
        </p:txBody>
      </p:sp>
      <p:grpSp>
        <p:nvGrpSpPr>
          <p:cNvPr id="1348" name="Google Shape;1348;p76"/>
          <p:cNvGrpSpPr/>
          <p:nvPr/>
        </p:nvGrpSpPr>
        <p:grpSpPr>
          <a:xfrm rot="5400000">
            <a:off x="5842467" y="2955707"/>
            <a:ext cx="1994310" cy="2075942"/>
            <a:chOff x="4264733" y="3539181"/>
            <a:chExt cx="1720044" cy="1790450"/>
          </a:xfrm>
        </p:grpSpPr>
        <p:sp>
          <p:nvSpPr>
            <p:cNvPr id="1349" name="Google Shape;1349;p76"/>
            <p:cNvSpPr/>
            <p:nvPr/>
          </p:nvSpPr>
          <p:spPr>
            <a:xfrm rot="10800000">
              <a:off x="5755630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76"/>
            <p:cNvSpPr/>
            <p:nvPr/>
          </p:nvSpPr>
          <p:spPr>
            <a:xfrm rot="10800000">
              <a:off x="5382906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76"/>
            <p:cNvSpPr/>
            <p:nvPr/>
          </p:nvSpPr>
          <p:spPr>
            <a:xfrm rot="10800000">
              <a:off x="5010182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76"/>
            <p:cNvSpPr/>
            <p:nvPr/>
          </p:nvSpPr>
          <p:spPr>
            <a:xfrm rot="10800000">
              <a:off x="4637458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76"/>
            <p:cNvSpPr/>
            <p:nvPr/>
          </p:nvSpPr>
          <p:spPr>
            <a:xfrm rot="10800000">
              <a:off x="4264733" y="3539181"/>
              <a:ext cx="229147" cy="1790450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54" name="Google Shape;1354;p76"/>
          <p:cNvSpPr/>
          <p:nvPr/>
        </p:nvSpPr>
        <p:spPr>
          <a:xfrm>
            <a:off x="6594543" y="2333112"/>
            <a:ext cx="864715" cy="7031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55" name="Google Shape;1355;p76"/>
          <p:cNvSpPr/>
          <p:nvPr/>
        </p:nvSpPr>
        <p:spPr>
          <a:xfrm rot="10800000">
            <a:off x="8626174" y="2955707"/>
            <a:ext cx="263945" cy="207594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6" name="Google Shape;1356;p76"/>
          <p:cNvSpPr/>
          <p:nvPr/>
        </p:nvSpPr>
        <p:spPr>
          <a:xfrm>
            <a:off x="8406659" y="2223436"/>
            <a:ext cx="864715" cy="7031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57" name="Google Shape;1357;p76"/>
          <p:cNvSpPr/>
          <p:nvPr/>
        </p:nvSpPr>
        <p:spPr>
          <a:xfrm>
            <a:off x="7902972" y="3672360"/>
            <a:ext cx="864715" cy="6780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58" name="Google Shape;1358;p76"/>
          <p:cNvSpPr/>
          <p:nvPr/>
        </p:nvSpPr>
        <p:spPr>
          <a:xfrm>
            <a:off x="9047240" y="3681987"/>
            <a:ext cx="864715" cy="6780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59" name="Google Shape;1359;p76"/>
          <p:cNvSpPr/>
          <p:nvPr/>
        </p:nvSpPr>
        <p:spPr>
          <a:xfrm rot="-5400000">
            <a:off x="9934344" y="2997391"/>
            <a:ext cx="265685" cy="263946"/>
          </a:xfrm>
          <a:prstGeom prst="rect">
            <a:avLst/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0" name="Google Shape;1360;p76"/>
          <p:cNvSpPr/>
          <p:nvPr/>
        </p:nvSpPr>
        <p:spPr>
          <a:xfrm rot="-5400000">
            <a:off x="9934344" y="4722864"/>
            <a:ext cx="265685" cy="263946"/>
          </a:xfrm>
          <a:prstGeom prst="rect">
            <a:avLst/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1" name="Google Shape;1361;p76"/>
          <p:cNvSpPr/>
          <p:nvPr/>
        </p:nvSpPr>
        <p:spPr>
          <a:xfrm rot="-5400000">
            <a:off x="9934344" y="4304948"/>
            <a:ext cx="265685" cy="263946"/>
          </a:xfrm>
          <a:prstGeom prst="rect">
            <a:avLst/>
          </a:prstGeom>
          <a:solidFill>
            <a:srgbClr val="789FF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2" name="Google Shape;1362;p76"/>
          <p:cNvSpPr/>
          <p:nvPr/>
        </p:nvSpPr>
        <p:spPr>
          <a:xfrm rot="-5400000">
            <a:off x="9934344" y="3861707"/>
            <a:ext cx="265685" cy="263946"/>
          </a:xfrm>
          <a:prstGeom prst="rect">
            <a:avLst/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3" name="Google Shape;1363;p76"/>
          <p:cNvSpPr/>
          <p:nvPr/>
        </p:nvSpPr>
        <p:spPr>
          <a:xfrm rot="-5400000">
            <a:off x="9934344" y="3419606"/>
            <a:ext cx="265685" cy="263946"/>
          </a:xfrm>
          <a:prstGeom prst="rect">
            <a:avLst/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4" name="Google Shape;1364;p76"/>
          <p:cNvSpPr/>
          <p:nvPr/>
        </p:nvSpPr>
        <p:spPr>
          <a:xfrm>
            <a:off x="5073699" y="4071389"/>
            <a:ext cx="864715" cy="70315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65" name="Google Shape;1365;p76"/>
          <p:cNvSpPr/>
          <p:nvPr/>
        </p:nvSpPr>
        <p:spPr>
          <a:xfrm>
            <a:off x="10396839" y="4058394"/>
            <a:ext cx="864715" cy="7639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66" name="Google Shape;1366;p76"/>
          <p:cNvSpPr/>
          <p:nvPr/>
        </p:nvSpPr>
        <p:spPr>
          <a:xfrm>
            <a:off x="9704679" y="2333112"/>
            <a:ext cx="864715" cy="7031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67" name="Google Shape;1367;p76"/>
          <p:cNvSpPr/>
          <p:nvPr/>
        </p:nvSpPr>
        <p:spPr>
          <a:xfrm>
            <a:off x="2107307" y="4828611"/>
            <a:ext cx="864715" cy="76399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68" name="Google Shape;1368;p76"/>
          <p:cNvSpPr txBox="1"/>
          <p:nvPr/>
        </p:nvSpPr>
        <p:spPr>
          <a:xfrm>
            <a:off x="1229224" y="1317005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Матрица всех эмбеддингов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9" name="Google Shape;1369;p76"/>
          <p:cNvSpPr/>
          <p:nvPr/>
        </p:nvSpPr>
        <p:spPr>
          <a:xfrm>
            <a:off x="2032120" y="2348309"/>
            <a:ext cx="864715" cy="58477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70" name="Google Shape;1370;p76"/>
          <p:cNvSpPr txBox="1"/>
          <p:nvPr/>
        </p:nvSpPr>
        <p:spPr>
          <a:xfrm>
            <a:off x="1229224" y="3819574"/>
            <a:ext cx="25053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49AAEB"/>
                </a:solidFill>
                <a:latin typeface="Trebuchet MS"/>
                <a:ea typeface="Trebuchet MS"/>
                <a:cs typeface="Trebuchet MS"/>
                <a:sym typeface="Trebuchet MS"/>
              </a:rPr>
              <a:t>Косинусное расстояние</a:t>
            </a:r>
            <a:endParaRPr sz="2800">
              <a:solidFill>
                <a:srgbClr val="49AAE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1" name="Google Shape;1371;p76"/>
          <p:cNvSpPr txBox="1"/>
          <p:nvPr/>
        </p:nvSpPr>
        <p:spPr>
          <a:xfrm>
            <a:off x="5771060" y="1363263"/>
            <a:ext cx="494185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Поиск ближайшего соседа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7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LOCALITY-SENSITIVE HASH (LSH)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77" name="Google Shape;1377;p77"/>
          <p:cNvGrpSpPr/>
          <p:nvPr/>
        </p:nvGrpSpPr>
        <p:grpSpPr>
          <a:xfrm>
            <a:off x="3425359" y="1242001"/>
            <a:ext cx="5599660" cy="5033671"/>
            <a:chOff x="4497261" y="1242001"/>
            <a:chExt cx="4075372" cy="3663451"/>
          </a:xfrm>
        </p:grpSpPr>
        <p:cxnSp>
          <p:nvCxnSpPr>
            <p:cNvPr id="1378" name="Google Shape;1378;p77"/>
            <p:cNvCxnSpPr/>
            <p:nvPr/>
          </p:nvCxnSpPr>
          <p:spPr>
            <a:xfrm>
              <a:off x="4497261" y="4511064"/>
              <a:ext cx="3799716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79" name="Google Shape;1379;p77"/>
            <p:cNvCxnSpPr/>
            <p:nvPr/>
          </p:nvCxnSpPr>
          <p:spPr>
            <a:xfrm rot="10800000">
              <a:off x="4981823" y="1242001"/>
              <a:ext cx="0" cy="3663451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80" name="Google Shape;1380;p77"/>
            <p:cNvSpPr/>
            <p:nvPr/>
          </p:nvSpPr>
          <p:spPr>
            <a:xfrm>
              <a:off x="6605331" y="3410017"/>
              <a:ext cx="278700" cy="278700"/>
            </a:xfrm>
            <a:prstGeom prst="ellipse">
              <a:avLst/>
            </a:prstGeom>
            <a:solidFill>
              <a:srgbClr val="76B900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77"/>
            <p:cNvSpPr/>
            <p:nvPr/>
          </p:nvSpPr>
          <p:spPr>
            <a:xfrm>
              <a:off x="6187882" y="307407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77"/>
            <p:cNvSpPr/>
            <p:nvPr/>
          </p:nvSpPr>
          <p:spPr>
            <a:xfrm>
              <a:off x="5264983" y="4210959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77"/>
            <p:cNvSpPr/>
            <p:nvPr/>
          </p:nvSpPr>
          <p:spPr>
            <a:xfrm>
              <a:off x="4600192" y="384812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77"/>
            <p:cNvSpPr/>
            <p:nvPr/>
          </p:nvSpPr>
          <p:spPr>
            <a:xfrm>
              <a:off x="6088895" y="4283211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77"/>
            <p:cNvSpPr/>
            <p:nvPr/>
          </p:nvSpPr>
          <p:spPr>
            <a:xfrm>
              <a:off x="7034096" y="365330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77"/>
            <p:cNvSpPr/>
            <p:nvPr/>
          </p:nvSpPr>
          <p:spPr>
            <a:xfrm>
              <a:off x="6118419" y="233946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77"/>
            <p:cNvSpPr/>
            <p:nvPr/>
          </p:nvSpPr>
          <p:spPr>
            <a:xfrm>
              <a:off x="6650432" y="288347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77"/>
            <p:cNvSpPr/>
            <p:nvPr/>
          </p:nvSpPr>
          <p:spPr>
            <a:xfrm>
              <a:off x="7388166" y="2424151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77"/>
            <p:cNvSpPr/>
            <p:nvPr/>
          </p:nvSpPr>
          <p:spPr>
            <a:xfrm>
              <a:off x="7393058" y="3145538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77"/>
            <p:cNvSpPr/>
            <p:nvPr/>
          </p:nvSpPr>
          <p:spPr>
            <a:xfrm>
              <a:off x="7475786" y="3576305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77"/>
            <p:cNvSpPr/>
            <p:nvPr/>
          </p:nvSpPr>
          <p:spPr>
            <a:xfrm>
              <a:off x="6959650" y="2386912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77"/>
            <p:cNvSpPr/>
            <p:nvPr/>
          </p:nvSpPr>
          <p:spPr>
            <a:xfrm>
              <a:off x="7902085" y="325388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77"/>
            <p:cNvSpPr/>
            <p:nvPr/>
          </p:nvSpPr>
          <p:spPr>
            <a:xfrm>
              <a:off x="5497979" y="2731183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77"/>
            <p:cNvSpPr/>
            <p:nvPr/>
          </p:nvSpPr>
          <p:spPr>
            <a:xfrm>
              <a:off x="5410771" y="303991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77"/>
            <p:cNvSpPr/>
            <p:nvPr/>
          </p:nvSpPr>
          <p:spPr>
            <a:xfrm>
              <a:off x="6233728" y="377421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77"/>
            <p:cNvSpPr/>
            <p:nvPr/>
          </p:nvSpPr>
          <p:spPr>
            <a:xfrm>
              <a:off x="5391424" y="3752052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77"/>
            <p:cNvSpPr/>
            <p:nvPr/>
          </p:nvSpPr>
          <p:spPr>
            <a:xfrm>
              <a:off x="7206279" y="418269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77"/>
            <p:cNvSpPr/>
            <p:nvPr/>
          </p:nvSpPr>
          <p:spPr>
            <a:xfrm>
              <a:off x="8293933" y="351855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77"/>
            <p:cNvSpPr/>
            <p:nvPr/>
          </p:nvSpPr>
          <p:spPr>
            <a:xfrm>
              <a:off x="8024426" y="4124946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7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LOCALITY-SENSITIVE HASH (LSH)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05" name="Google Shape;1405;p78"/>
          <p:cNvGrpSpPr/>
          <p:nvPr/>
        </p:nvGrpSpPr>
        <p:grpSpPr>
          <a:xfrm>
            <a:off x="3425359" y="1242001"/>
            <a:ext cx="5599660" cy="5033671"/>
            <a:chOff x="4497261" y="1242001"/>
            <a:chExt cx="4075372" cy="3663451"/>
          </a:xfrm>
        </p:grpSpPr>
        <p:cxnSp>
          <p:nvCxnSpPr>
            <p:cNvPr id="1406" name="Google Shape;1406;p78"/>
            <p:cNvCxnSpPr/>
            <p:nvPr/>
          </p:nvCxnSpPr>
          <p:spPr>
            <a:xfrm>
              <a:off x="4497261" y="4511064"/>
              <a:ext cx="3799716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07" name="Google Shape;1407;p78"/>
            <p:cNvCxnSpPr/>
            <p:nvPr/>
          </p:nvCxnSpPr>
          <p:spPr>
            <a:xfrm rot="10800000">
              <a:off x="4981823" y="1242001"/>
              <a:ext cx="0" cy="3663451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08" name="Google Shape;1408;p78"/>
            <p:cNvSpPr/>
            <p:nvPr/>
          </p:nvSpPr>
          <p:spPr>
            <a:xfrm>
              <a:off x="6605331" y="3410017"/>
              <a:ext cx="278700" cy="278700"/>
            </a:xfrm>
            <a:prstGeom prst="ellipse">
              <a:avLst/>
            </a:prstGeom>
            <a:solidFill>
              <a:srgbClr val="76B900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78"/>
            <p:cNvSpPr/>
            <p:nvPr/>
          </p:nvSpPr>
          <p:spPr>
            <a:xfrm>
              <a:off x="6187882" y="307407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78"/>
            <p:cNvSpPr/>
            <p:nvPr/>
          </p:nvSpPr>
          <p:spPr>
            <a:xfrm>
              <a:off x="5264983" y="4210959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78"/>
            <p:cNvSpPr/>
            <p:nvPr/>
          </p:nvSpPr>
          <p:spPr>
            <a:xfrm>
              <a:off x="4600192" y="384812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78"/>
            <p:cNvSpPr/>
            <p:nvPr/>
          </p:nvSpPr>
          <p:spPr>
            <a:xfrm>
              <a:off x="6088895" y="4283211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78"/>
            <p:cNvSpPr/>
            <p:nvPr/>
          </p:nvSpPr>
          <p:spPr>
            <a:xfrm>
              <a:off x="7034096" y="365330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78"/>
            <p:cNvSpPr/>
            <p:nvPr/>
          </p:nvSpPr>
          <p:spPr>
            <a:xfrm>
              <a:off x="6118419" y="233946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78"/>
            <p:cNvSpPr/>
            <p:nvPr/>
          </p:nvSpPr>
          <p:spPr>
            <a:xfrm>
              <a:off x="6650432" y="288347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78"/>
            <p:cNvSpPr/>
            <p:nvPr/>
          </p:nvSpPr>
          <p:spPr>
            <a:xfrm>
              <a:off x="7388166" y="2424151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78"/>
            <p:cNvSpPr/>
            <p:nvPr/>
          </p:nvSpPr>
          <p:spPr>
            <a:xfrm>
              <a:off x="7393058" y="3145538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78"/>
            <p:cNvSpPr/>
            <p:nvPr/>
          </p:nvSpPr>
          <p:spPr>
            <a:xfrm>
              <a:off x="7475786" y="3576305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78"/>
            <p:cNvSpPr/>
            <p:nvPr/>
          </p:nvSpPr>
          <p:spPr>
            <a:xfrm>
              <a:off x="6959650" y="2386912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78"/>
            <p:cNvSpPr/>
            <p:nvPr/>
          </p:nvSpPr>
          <p:spPr>
            <a:xfrm>
              <a:off x="7902085" y="325388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78"/>
            <p:cNvSpPr/>
            <p:nvPr/>
          </p:nvSpPr>
          <p:spPr>
            <a:xfrm>
              <a:off x="5497979" y="2731183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78"/>
            <p:cNvSpPr/>
            <p:nvPr/>
          </p:nvSpPr>
          <p:spPr>
            <a:xfrm>
              <a:off x="5410771" y="303991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78"/>
            <p:cNvSpPr/>
            <p:nvPr/>
          </p:nvSpPr>
          <p:spPr>
            <a:xfrm>
              <a:off x="6233728" y="377421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78"/>
            <p:cNvSpPr/>
            <p:nvPr/>
          </p:nvSpPr>
          <p:spPr>
            <a:xfrm>
              <a:off x="5391424" y="3752052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25" name="Google Shape;1425;p78"/>
            <p:cNvCxnSpPr/>
            <p:nvPr/>
          </p:nvCxnSpPr>
          <p:spPr>
            <a:xfrm flipH="1" rot="10800000">
              <a:off x="5630779" y="1475606"/>
              <a:ext cx="1099245" cy="3306553"/>
            </a:xfrm>
            <a:prstGeom prst="straightConnector1">
              <a:avLst/>
            </a:prstGeom>
            <a:noFill/>
            <a:ln cap="flat" cmpd="sng" w="28575">
              <a:solidFill>
                <a:srgbClr val="83C6F3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426" name="Google Shape;1426;p78"/>
            <p:cNvSpPr/>
            <p:nvPr/>
          </p:nvSpPr>
          <p:spPr>
            <a:xfrm>
              <a:off x="7206279" y="418269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78"/>
            <p:cNvSpPr/>
            <p:nvPr/>
          </p:nvSpPr>
          <p:spPr>
            <a:xfrm>
              <a:off x="8293933" y="351855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78"/>
            <p:cNvSpPr/>
            <p:nvPr/>
          </p:nvSpPr>
          <p:spPr>
            <a:xfrm>
              <a:off x="8024426" y="4124946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LOCALITY-SENSITIVE HASH (LSH)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34" name="Google Shape;1434;p79"/>
          <p:cNvGrpSpPr/>
          <p:nvPr/>
        </p:nvGrpSpPr>
        <p:grpSpPr>
          <a:xfrm>
            <a:off x="3425359" y="1242001"/>
            <a:ext cx="5599660" cy="5033671"/>
            <a:chOff x="4497261" y="1242001"/>
            <a:chExt cx="4075372" cy="3663451"/>
          </a:xfrm>
        </p:grpSpPr>
        <p:cxnSp>
          <p:nvCxnSpPr>
            <p:cNvPr id="1435" name="Google Shape;1435;p79"/>
            <p:cNvCxnSpPr/>
            <p:nvPr/>
          </p:nvCxnSpPr>
          <p:spPr>
            <a:xfrm>
              <a:off x="4497261" y="4511064"/>
              <a:ext cx="3799716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6" name="Google Shape;1436;p79"/>
            <p:cNvCxnSpPr/>
            <p:nvPr/>
          </p:nvCxnSpPr>
          <p:spPr>
            <a:xfrm rot="10800000">
              <a:off x="4981823" y="1242001"/>
              <a:ext cx="0" cy="3663451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37" name="Google Shape;1437;p79"/>
            <p:cNvSpPr/>
            <p:nvPr/>
          </p:nvSpPr>
          <p:spPr>
            <a:xfrm>
              <a:off x="6605331" y="3410017"/>
              <a:ext cx="278700" cy="278700"/>
            </a:xfrm>
            <a:prstGeom prst="ellipse">
              <a:avLst/>
            </a:prstGeom>
            <a:solidFill>
              <a:srgbClr val="76B900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79"/>
            <p:cNvSpPr/>
            <p:nvPr/>
          </p:nvSpPr>
          <p:spPr>
            <a:xfrm>
              <a:off x="6187882" y="307407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79"/>
            <p:cNvSpPr/>
            <p:nvPr/>
          </p:nvSpPr>
          <p:spPr>
            <a:xfrm>
              <a:off x="5264983" y="4210959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79"/>
            <p:cNvSpPr/>
            <p:nvPr/>
          </p:nvSpPr>
          <p:spPr>
            <a:xfrm>
              <a:off x="4600192" y="384812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79"/>
            <p:cNvSpPr/>
            <p:nvPr/>
          </p:nvSpPr>
          <p:spPr>
            <a:xfrm>
              <a:off x="6088895" y="4283211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79"/>
            <p:cNvSpPr/>
            <p:nvPr/>
          </p:nvSpPr>
          <p:spPr>
            <a:xfrm>
              <a:off x="7034096" y="365330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79"/>
            <p:cNvSpPr/>
            <p:nvPr/>
          </p:nvSpPr>
          <p:spPr>
            <a:xfrm>
              <a:off x="6118419" y="233946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79"/>
            <p:cNvSpPr/>
            <p:nvPr/>
          </p:nvSpPr>
          <p:spPr>
            <a:xfrm>
              <a:off x="6650432" y="288347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79"/>
            <p:cNvSpPr/>
            <p:nvPr/>
          </p:nvSpPr>
          <p:spPr>
            <a:xfrm>
              <a:off x="7388166" y="2424151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79"/>
            <p:cNvSpPr/>
            <p:nvPr/>
          </p:nvSpPr>
          <p:spPr>
            <a:xfrm>
              <a:off x="7393058" y="3145538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79"/>
            <p:cNvSpPr/>
            <p:nvPr/>
          </p:nvSpPr>
          <p:spPr>
            <a:xfrm>
              <a:off x="7475786" y="3576305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79"/>
            <p:cNvSpPr/>
            <p:nvPr/>
          </p:nvSpPr>
          <p:spPr>
            <a:xfrm>
              <a:off x="6959650" y="2386912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79"/>
            <p:cNvSpPr/>
            <p:nvPr/>
          </p:nvSpPr>
          <p:spPr>
            <a:xfrm>
              <a:off x="7902085" y="325388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79"/>
            <p:cNvSpPr/>
            <p:nvPr/>
          </p:nvSpPr>
          <p:spPr>
            <a:xfrm>
              <a:off x="5497979" y="2731183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79"/>
            <p:cNvSpPr/>
            <p:nvPr/>
          </p:nvSpPr>
          <p:spPr>
            <a:xfrm>
              <a:off x="5410771" y="303991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79"/>
            <p:cNvSpPr/>
            <p:nvPr/>
          </p:nvSpPr>
          <p:spPr>
            <a:xfrm>
              <a:off x="6233728" y="377421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79"/>
            <p:cNvSpPr/>
            <p:nvPr/>
          </p:nvSpPr>
          <p:spPr>
            <a:xfrm>
              <a:off x="5391424" y="3752052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54" name="Google Shape;1454;p79"/>
            <p:cNvCxnSpPr/>
            <p:nvPr/>
          </p:nvCxnSpPr>
          <p:spPr>
            <a:xfrm flipH="1" rot="10800000">
              <a:off x="5630779" y="1475606"/>
              <a:ext cx="1099245" cy="3306553"/>
            </a:xfrm>
            <a:prstGeom prst="straightConnector1">
              <a:avLst/>
            </a:prstGeom>
            <a:noFill/>
            <a:ln cap="flat" cmpd="sng" w="28575">
              <a:solidFill>
                <a:srgbClr val="83C6F3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455" name="Google Shape;1455;p79"/>
            <p:cNvSpPr/>
            <p:nvPr/>
          </p:nvSpPr>
          <p:spPr>
            <a:xfrm>
              <a:off x="7206279" y="418269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79"/>
            <p:cNvSpPr/>
            <p:nvPr/>
          </p:nvSpPr>
          <p:spPr>
            <a:xfrm>
              <a:off x="8293933" y="351855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79"/>
            <p:cNvSpPr/>
            <p:nvPr/>
          </p:nvSpPr>
          <p:spPr>
            <a:xfrm>
              <a:off x="8024426" y="4124946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58" name="Google Shape;1458;p79"/>
          <p:cNvSpPr/>
          <p:nvPr/>
        </p:nvSpPr>
        <p:spPr>
          <a:xfrm rot="1090508">
            <a:off x="5901763" y="-731851"/>
            <a:ext cx="7487081" cy="9310086"/>
          </a:xfrm>
          <a:prstGeom prst="rect">
            <a:avLst/>
          </a:prstGeom>
          <a:solidFill>
            <a:srgbClr val="83C6F3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9" name="Google Shape;1459;p79"/>
          <p:cNvSpPr txBox="1"/>
          <p:nvPr/>
        </p:nvSpPr>
        <p:spPr>
          <a:xfrm>
            <a:off x="5830113" y="1035246"/>
            <a:ext cx="45557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b="1"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0" name="Google Shape;1460;p79"/>
          <p:cNvSpPr txBox="1"/>
          <p:nvPr/>
        </p:nvSpPr>
        <p:spPr>
          <a:xfrm>
            <a:off x="6642005" y="1325532"/>
            <a:ext cx="45557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1"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1" name="Google Shape;1461;p79"/>
          <p:cNvSpPr txBox="1"/>
          <p:nvPr/>
        </p:nvSpPr>
        <p:spPr>
          <a:xfrm>
            <a:off x="682020" y="1592232"/>
            <a:ext cx="1718740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Hash: 1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8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LOCALITY-SENSITIVE HASH (LSH)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67" name="Google Shape;1467;p80"/>
          <p:cNvGrpSpPr/>
          <p:nvPr/>
        </p:nvGrpSpPr>
        <p:grpSpPr>
          <a:xfrm>
            <a:off x="3425359" y="1242001"/>
            <a:ext cx="5599660" cy="5033671"/>
            <a:chOff x="4497261" y="1242001"/>
            <a:chExt cx="4075372" cy="3663451"/>
          </a:xfrm>
        </p:grpSpPr>
        <p:cxnSp>
          <p:nvCxnSpPr>
            <p:cNvPr id="1468" name="Google Shape;1468;p80"/>
            <p:cNvCxnSpPr/>
            <p:nvPr/>
          </p:nvCxnSpPr>
          <p:spPr>
            <a:xfrm>
              <a:off x="4497261" y="4511064"/>
              <a:ext cx="3799716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69" name="Google Shape;1469;p80"/>
            <p:cNvCxnSpPr/>
            <p:nvPr/>
          </p:nvCxnSpPr>
          <p:spPr>
            <a:xfrm rot="10800000">
              <a:off x="4981823" y="1242001"/>
              <a:ext cx="0" cy="3663451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70" name="Google Shape;1470;p80"/>
            <p:cNvSpPr/>
            <p:nvPr/>
          </p:nvSpPr>
          <p:spPr>
            <a:xfrm>
              <a:off x="6605331" y="3410017"/>
              <a:ext cx="278700" cy="278700"/>
            </a:xfrm>
            <a:prstGeom prst="ellipse">
              <a:avLst/>
            </a:prstGeom>
            <a:solidFill>
              <a:srgbClr val="76B900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80"/>
            <p:cNvSpPr/>
            <p:nvPr/>
          </p:nvSpPr>
          <p:spPr>
            <a:xfrm>
              <a:off x="6187882" y="307407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80"/>
            <p:cNvSpPr/>
            <p:nvPr/>
          </p:nvSpPr>
          <p:spPr>
            <a:xfrm>
              <a:off x="5264983" y="4210959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80"/>
            <p:cNvSpPr/>
            <p:nvPr/>
          </p:nvSpPr>
          <p:spPr>
            <a:xfrm>
              <a:off x="4600192" y="384812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80"/>
            <p:cNvSpPr/>
            <p:nvPr/>
          </p:nvSpPr>
          <p:spPr>
            <a:xfrm>
              <a:off x="6088895" y="4283211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80"/>
            <p:cNvSpPr/>
            <p:nvPr/>
          </p:nvSpPr>
          <p:spPr>
            <a:xfrm>
              <a:off x="7034096" y="365330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80"/>
            <p:cNvSpPr/>
            <p:nvPr/>
          </p:nvSpPr>
          <p:spPr>
            <a:xfrm>
              <a:off x="6118419" y="233946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80"/>
            <p:cNvSpPr/>
            <p:nvPr/>
          </p:nvSpPr>
          <p:spPr>
            <a:xfrm>
              <a:off x="6650432" y="288347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80"/>
            <p:cNvSpPr/>
            <p:nvPr/>
          </p:nvSpPr>
          <p:spPr>
            <a:xfrm>
              <a:off x="7388166" y="2424151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80"/>
            <p:cNvSpPr/>
            <p:nvPr/>
          </p:nvSpPr>
          <p:spPr>
            <a:xfrm>
              <a:off x="7393058" y="3145538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80"/>
            <p:cNvSpPr/>
            <p:nvPr/>
          </p:nvSpPr>
          <p:spPr>
            <a:xfrm>
              <a:off x="7475786" y="3576305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80"/>
            <p:cNvSpPr/>
            <p:nvPr/>
          </p:nvSpPr>
          <p:spPr>
            <a:xfrm>
              <a:off x="6959650" y="2386912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80"/>
            <p:cNvSpPr/>
            <p:nvPr/>
          </p:nvSpPr>
          <p:spPr>
            <a:xfrm>
              <a:off x="7902085" y="325388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80"/>
            <p:cNvSpPr/>
            <p:nvPr/>
          </p:nvSpPr>
          <p:spPr>
            <a:xfrm>
              <a:off x="5497979" y="2731183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80"/>
            <p:cNvSpPr/>
            <p:nvPr/>
          </p:nvSpPr>
          <p:spPr>
            <a:xfrm>
              <a:off x="5410771" y="303991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80"/>
            <p:cNvSpPr/>
            <p:nvPr/>
          </p:nvSpPr>
          <p:spPr>
            <a:xfrm>
              <a:off x="6233728" y="3774210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80"/>
            <p:cNvSpPr/>
            <p:nvPr/>
          </p:nvSpPr>
          <p:spPr>
            <a:xfrm>
              <a:off x="5391424" y="3752052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87" name="Google Shape;1487;p80"/>
            <p:cNvCxnSpPr/>
            <p:nvPr/>
          </p:nvCxnSpPr>
          <p:spPr>
            <a:xfrm rot="10800000">
              <a:off x="6428551" y="1648083"/>
              <a:ext cx="1560417" cy="2888083"/>
            </a:xfrm>
            <a:prstGeom prst="straightConnector1">
              <a:avLst/>
            </a:prstGeom>
            <a:noFill/>
            <a:ln cap="flat" cmpd="sng" w="28575">
              <a:solidFill>
                <a:srgbClr val="83C6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88" name="Google Shape;1488;p80"/>
            <p:cNvCxnSpPr/>
            <p:nvPr/>
          </p:nvCxnSpPr>
          <p:spPr>
            <a:xfrm flipH="1" rot="10800000">
              <a:off x="5630779" y="1475606"/>
              <a:ext cx="1099245" cy="3306553"/>
            </a:xfrm>
            <a:prstGeom prst="straightConnector1">
              <a:avLst/>
            </a:prstGeom>
            <a:noFill/>
            <a:ln cap="flat" cmpd="sng" w="28575">
              <a:solidFill>
                <a:srgbClr val="83C6F3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489" name="Google Shape;1489;p80"/>
            <p:cNvSpPr/>
            <p:nvPr/>
          </p:nvSpPr>
          <p:spPr>
            <a:xfrm>
              <a:off x="7206279" y="4182697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80"/>
            <p:cNvSpPr/>
            <p:nvPr/>
          </p:nvSpPr>
          <p:spPr>
            <a:xfrm>
              <a:off x="8293933" y="3518554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80"/>
            <p:cNvSpPr/>
            <p:nvPr/>
          </p:nvSpPr>
          <p:spPr>
            <a:xfrm>
              <a:off x="8024426" y="4124946"/>
              <a:ext cx="278700" cy="278700"/>
            </a:xfrm>
            <a:prstGeom prst="ellipse">
              <a:avLst/>
            </a:prstGeom>
            <a:solidFill>
              <a:srgbClr val="EC49AD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92" name="Google Shape;1492;p80"/>
          <p:cNvSpPr/>
          <p:nvPr/>
        </p:nvSpPr>
        <p:spPr>
          <a:xfrm rot="-1697210">
            <a:off x="-1076958" y="-1076097"/>
            <a:ext cx="7888590" cy="10440993"/>
          </a:xfrm>
          <a:prstGeom prst="rect">
            <a:avLst/>
          </a:prstGeom>
          <a:solidFill>
            <a:srgbClr val="83C6F3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3" name="Google Shape;1493;p80"/>
          <p:cNvSpPr txBox="1"/>
          <p:nvPr/>
        </p:nvSpPr>
        <p:spPr>
          <a:xfrm>
            <a:off x="5411013" y="1390846"/>
            <a:ext cx="45557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b="1"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4" name="Google Shape;1494;p80"/>
          <p:cNvSpPr txBox="1"/>
          <p:nvPr/>
        </p:nvSpPr>
        <p:spPr>
          <a:xfrm>
            <a:off x="5994305" y="1058832"/>
            <a:ext cx="45557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1"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5" name="Google Shape;1495;p80"/>
          <p:cNvSpPr txBox="1"/>
          <p:nvPr/>
        </p:nvSpPr>
        <p:spPr>
          <a:xfrm>
            <a:off x="682020" y="1592232"/>
            <a:ext cx="1960793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Hash: 10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8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LOCALITY-SENSITIVE HASH (LSH)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01" name="Google Shape;1501;p81"/>
          <p:cNvCxnSpPr/>
          <p:nvPr/>
        </p:nvCxnSpPr>
        <p:spPr>
          <a:xfrm>
            <a:off x="3425359" y="5733773"/>
            <a:ext cx="5220902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02" name="Google Shape;1502;p81"/>
          <p:cNvCxnSpPr/>
          <p:nvPr/>
        </p:nvCxnSpPr>
        <p:spPr>
          <a:xfrm rot="10800000">
            <a:off x="4091159" y="1242001"/>
            <a:ext cx="0" cy="503367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03" name="Google Shape;1503;p81"/>
          <p:cNvSpPr/>
          <p:nvPr/>
        </p:nvSpPr>
        <p:spPr>
          <a:xfrm>
            <a:off x="6321898" y="4220908"/>
            <a:ext cx="382941" cy="382941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4" name="Google Shape;1504;p81"/>
          <p:cNvSpPr/>
          <p:nvPr/>
        </p:nvSpPr>
        <p:spPr>
          <a:xfrm>
            <a:off x="5748313" y="3759308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5" name="Google Shape;1505;p81"/>
          <p:cNvSpPr/>
          <p:nvPr/>
        </p:nvSpPr>
        <p:spPr>
          <a:xfrm>
            <a:off x="4480228" y="5321422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6" name="Google Shape;1506;p81"/>
          <p:cNvSpPr/>
          <p:nvPr/>
        </p:nvSpPr>
        <p:spPr>
          <a:xfrm>
            <a:off x="3566789" y="4822878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7" name="Google Shape;1507;p81"/>
          <p:cNvSpPr/>
          <p:nvPr/>
        </p:nvSpPr>
        <p:spPr>
          <a:xfrm>
            <a:off x="5612303" y="5420698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8" name="Google Shape;1508;p81"/>
          <p:cNvSpPr/>
          <p:nvPr/>
        </p:nvSpPr>
        <p:spPr>
          <a:xfrm>
            <a:off x="6911032" y="4555194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9" name="Google Shape;1509;p81"/>
          <p:cNvSpPr/>
          <p:nvPr/>
        </p:nvSpPr>
        <p:spPr>
          <a:xfrm>
            <a:off x="5652869" y="2749936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0" name="Google Shape;1510;p81"/>
          <p:cNvSpPr/>
          <p:nvPr/>
        </p:nvSpPr>
        <p:spPr>
          <a:xfrm>
            <a:off x="6383868" y="3497425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1" name="Google Shape;1511;p81"/>
          <p:cNvSpPr/>
          <p:nvPr/>
        </p:nvSpPr>
        <p:spPr>
          <a:xfrm>
            <a:off x="7397533" y="2866304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2" name="Google Shape;1512;p81"/>
          <p:cNvSpPr/>
          <p:nvPr/>
        </p:nvSpPr>
        <p:spPr>
          <a:xfrm>
            <a:off x="7404254" y="3857507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3" name="Google Shape;1513;p81"/>
          <p:cNvSpPr/>
          <p:nvPr/>
        </p:nvSpPr>
        <p:spPr>
          <a:xfrm>
            <a:off x="7517925" y="4449392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4" name="Google Shape;1514;p81"/>
          <p:cNvSpPr/>
          <p:nvPr/>
        </p:nvSpPr>
        <p:spPr>
          <a:xfrm>
            <a:off x="6808741" y="2815137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5" name="Google Shape;1515;p81"/>
          <p:cNvSpPr/>
          <p:nvPr/>
        </p:nvSpPr>
        <p:spPr>
          <a:xfrm>
            <a:off x="8103670" y="4006381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6" name="Google Shape;1516;p81"/>
          <p:cNvSpPr/>
          <p:nvPr/>
        </p:nvSpPr>
        <p:spPr>
          <a:xfrm>
            <a:off x="4800370" y="3288173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7" name="Google Shape;1517;p81"/>
          <p:cNvSpPr/>
          <p:nvPr/>
        </p:nvSpPr>
        <p:spPr>
          <a:xfrm>
            <a:off x="4680544" y="3712377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8" name="Google Shape;1518;p81"/>
          <p:cNvSpPr/>
          <p:nvPr/>
        </p:nvSpPr>
        <p:spPr>
          <a:xfrm>
            <a:off x="5811307" y="4721318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9" name="Google Shape;1519;p81"/>
          <p:cNvSpPr/>
          <p:nvPr/>
        </p:nvSpPr>
        <p:spPr>
          <a:xfrm>
            <a:off x="4653961" y="4690872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20" name="Google Shape;1520;p81"/>
          <p:cNvCxnSpPr/>
          <p:nvPr/>
        </p:nvCxnSpPr>
        <p:spPr>
          <a:xfrm rot="10800000">
            <a:off x="6078998" y="1799968"/>
            <a:ext cx="2144051" cy="3968296"/>
          </a:xfrm>
          <a:prstGeom prst="straightConnector1">
            <a:avLst/>
          </a:prstGeom>
          <a:noFill/>
          <a:ln cap="flat" cmpd="sng" w="28575">
            <a:solidFill>
              <a:srgbClr val="83C6F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21" name="Google Shape;1521;p81"/>
          <p:cNvCxnSpPr/>
          <p:nvPr/>
        </p:nvCxnSpPr>
        <p:spPr>
          <a:xfrm flipH="1" rot="10800000">
            <a:off x="4982840" y="1562980"/>
            <a:ext cx="1510389" cy="4543284"/>
          </a:xfrm>
          <a:prstGeom prst="straightConnector1">
            <a:avLst/>
          </a:prstGeom>
          <a:noFill/>
          <a:ln cap="flat" cmpd="sng" w="28575">
            <a:solidFill>
              <a:srgbClr val="83C6F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22" name="Google Shape;1522;p81"/>
          <p:cNvSpPr/>
          <p:nvPr/>
        </p:nvSpPr>
        <p:spPr>
          <a:xfrm>
            <a:off x="7147615" y="5282589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3" name="Google Shape;1523;p81"/>
          <p:cNvSpPr/>
          <p:nvPr/>
        </p:nvSpPr>
        <p:spPr>
          <a:xfrm>
            <a:off x="8642078" y="4370040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4" name="Google Shape;1524;p81"/>
          <p:cNvSpPr/>
          <p:nvPr/>
        </p:nvSpPr>
        <p:spPr>
          <a:xfrm>
            <a:off x="8271769" y="5203238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25" name="Google Shape;1525;p81"/>
          <p:cNvCxnSpPr/>
          <p:nvPr/>
        </p:nvCxnSpPr>
        <p:spPr>
          <a:xfrm flipH="1">
            <a:off x="3566790" y="5027682"/>
            <a:ext cx="5458229" cy="266899"/>
          </a:xfrm>
          <a:prstGeom prst="straightConnector1">
            <a:avLst/>
          </a:prstGeom>
          <a:noFill/>
          <a:ln cap="flat" cmpd="sng" w="28575">
            <a:solidFill>
              <a:srgbClr val="83C6F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26" name="Google Shape;1526;p81"/>
          <p:cNvSpPr txBox="1"/>
          <p:nvPr/>
        </p:nvSpPr>
        <p:spPr>
          <a:xfrm>
            <a:off x="682020" y="1592232"/>
            <a:ext cx="254268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Hash: 101…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LOCALITY-SENSITIVE HASH (LSH)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32" name="Google Shape;1532;p82"/>
          <p:cNvCxnSpPr/>
          <p:nvPr/>
        </p:nvCxnSpPr>
        <p:spPr>
          <a:xfrm>
            <a:off x="3425359" y="5733773"/>
            <a:ext cx="5220902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33" name="Google Shape;1533;p82"/>
          <p:cNvCxnSpPr/>
          <p:nvPr/>
        </p:nvCxnSpPr>
        <p:spPr>
          <a:xfrm rot="10800000">
            <a:off x="4091159" y="1242001"/>
            <a:ext cx="0" cy="503367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34" name="Google Shape;1534;p82"/>
          <p:cNvSpPr/>
          <p:nvPr/>
        </p:nvSpPr>
        <p:spPr>
          <a:xfrm>
            <a:off x="6321898" y="4220908"/>
            <a:ext cx="382941" cy="382941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5" name="Google Shape;1535;p82"/>
          <p:cNvSpPr/>
          <p:nvPr/>
        </p:nvSpPr>
        <p:spPr>
          <a:xfrm>
            <a:off x="5748313" y="3759308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6" name="Google Shape;1536;p82"/>
          <p:cNvSpPr/>
          <p:nvPr/>
        </p:nvSpPr>
        <p:spPr>
          <a:xfrm>
            <a:off x="4480228" y="5321422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7" name="Google Shape;1537;p82"/>
          <p:cNvSpPr/>
          <p:nvPr/>
        </p:nvSpPr>
        <p:spPr>
          <a:xfrm>
            <a:off x="3566789" y="4822878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8" name="Google Shape;1538;p82"/>
          <p:cNvSpPr/>
          <p:nvPr/>
        </p:nvSpPr>
        <p:spPr>
          <a:xfrm>
            <a:off x="5612303" y="5420698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9" name="Google Shape;1539;p82"/>
          <p:cNvSpPr/>
          <p:nvPr/>
        </p:nvSpPr>
        <p:spPr>
          <a:xfrm>
            <a:off x="6911032" y="4555194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0" name="Google Shape;1540;p82"/>
          <p:cNvSpPr/>
          <p:nvPr/>
        </p:nvSpPr>
        <p:spPr>
          <a:xfrm>
            <a:off x="5652869" y="2749936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1" name="Google Shape;1541;p82"/>
          <p:cNvSpPr/>
          <p:nvPr/>
        </p:nvSpPr>
        <p:spPr>
          <a:xfrm>
            <a:off x="6383868" y="3497425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2" name="Google Shape;1542;p82"/>
          <p:cNvSpPr/>
          <p:nvPr/>
        </p:nvSpPr>
        <p:spPr>
          <a:xfrm>
            <a:off x="7397533" y="2866304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3" name="Google Shape;1543;p82"/>
          <p:cNvSpPr/>
          <p:nvPr/>
        </p:nvSpPr>
        <p:spPr>
          <a:xfrm>
            <a:off x="7404254" y="3857507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4" name="Google Shape;1544;p82"/>
          <p:cNvSpPr/>
          <p:nvPr/>
        </p:nvSpPr>
        <p:spPr>
          <a:xfrm>
            <a:off x="7517925" y="4449392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5" name="Google Shape;1545;p82"/>
          <p:cNvSpPr/>
          <p:nvPr/>
        </p:nvSpPr>
        <p:spPr>
          <a:xfrm>
            <a:off x="6808741" y="2815137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6" name="Google Shape;1546;p82"/>
          <p:cNvSpPr/>
          <p:nvPr/>
        </p:nvSpPr>
        <p:spPr>
          <a:xfrm>
            <a:off x="8103670" y="4006381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7" name="Google Shape;1547;p82"/>
          <p:cNvSpPr/>
          <p:nvPr/>
        </p:nvSpPr>
        <p:spPr>
          <a:xfrm>
            <a:off x="4800370" y="3288173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8" name="Google Shape;1548;p82"/>
          <p:cNvSpPr/>
          <p:nvPr/>
        </p:nvSpPr>
        <p:spPr>
          <a:xfrm>
            <a:off x="4680544" y="3712377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9" name="Google Shape;1549;p82"/>
          <p:cNvSpPr/>
          <p:nvPr/>
        </p:nvSpPr>
        <p:spPr>
          <a:xfrm>
            <a:off x="5811307" y="4721318"/>
            <a:ext cx="382941" cy="382941"/>
          </a:xfrm>
          <a:prstGeom prst="ellipse">
            <a:avLst/>
          </a:prstGeom>
          <a:solidFill>
            <a:srgbClr val="EC49A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0" name="Google Shape;1550;p82"/>
          <p:cNvSpPr/>
          <p:nvPr/>
        </p:nvSpPr>
        <p:spPr>
          <a:xfrm>
            <a:off x="4653961" y="4690872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51" name="Google Shape;1551;p82"/>
          <p:cNvCxnSpPr/>
          <p:nvPr/>
        </p:nvCxnSpPr>
        <p:spPr>
          <a:xfrm rot="10800000">
            <a:off x="6078998" y="1799968"/>
            <a:ext cx="2144051" cy="3968296"/>
          </a:xfrm>
          <a:prstGeom prst="straightConnector1">
            <a:avLst/>
          </a:prstGeom>
          <a:noFill/>
          <a:ln cap="flat" cmpd="sng" w="28575">
            <a:solidFill>
              <a:srgbClr val="83C6F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2" name="Google Shape;1552;p82"/>
          <p:cNvCxnSpPr/>
          <p:nvPr/>
        </p:nvCxnSpPr>
        <p:spPr>
          <a:xfrm flipH="1" rot="10800000">
            <a:off x="4982840" y="1562980"/>
            <a:ext cx="1510389" cy="4543284"/>
          </a:xfrm>
          <a:prstGeom prst="straightConnector1">
            <a:avLst/>
          </a:prstGeom>
          <a:noFill/>
          <a:ln cap="flat" cmpd="sng" w="28575">
            <a:solidFill>
              <a:srgbClr val="83C6F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53" name="Google Shape;1553;p82"/>
          <p:cNvSpPr/>
          <p:nvPr/>
        </p:nvSpPr>
        <p:spPr>
          <a:xfrm>
            <a:off x="7147615" y="5282589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4" name="Google Shape;1554;p82"/>
          <p:cNvSpPr/>
          <p:nvPr/>
        </p:nvSpPr>
        <p:spPr>
          <a:xfrm>
            <a:off x="8642078" y="4370040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5" name="Google Shape;1555;p82"/>
          <p:cNvSpPr/>
          <p:nvPr/>
        </p:nvSpPr>
        <p:spPr>
          <a:xfrm>
            <a:off x="8271769" y="5203238"/>
            <a:ext cx="382941" cy="382941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56" name="Google Shape;1556;p82"/>
          <p:cNvCxnSpPr/>
          <p:nvPr/>
        </p:nvCxnSpPr>
        <p:spPr>
          <a:xfrm flipH="1">
            <a:off x="3566790" y="5027682"/>
            <a:ext cx="5458229" cy="266899"/>
          </a:xfrm>
          <a:prstGeom prst="straightConnector1">
            <a:avLst/>
          </a:prstGeom>
          <a:noFill/>
          <a:ln cap="flat" cmpd="sng" w="28575">
            <a:solidFill>
              <a:srgbClr val="83C6F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57" name="Google Shape;1557;p82"/>
          <p:cNvSpPr txBox="1"/>
          <p:nvPr/>
        </p:nvSpPr>
        <p:spPr>
          <a:xfrm>
            <a:off x="682020" y="1592232"/>
            <a:ext cx="254268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Hash: 101…</a:t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ЭМБЕДДИНГ КАК ДЕСКРИПТОР</a:t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5934" y="2180397"/>
            <a:ext cx="3534867" cy="322980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6" name="Google Shape;236;p29"/>
          <p:cNvGrpSpPr/>
          <p:nvPr/>
        </p:nvGrpSpPr>
        <p:grpSpPr>
          <a:xfrm>
            <a:off x="7092953" y="2501900"/>
            <a:ext cx="880311" cy="2727063"/>
            <a:chOff x="7689851" y="2362200"/>
            <a:chExt cx="437636" cy="1355725"/>
          </a:xfrm>
        </p:grpSpPr>
        <p:sp>
          <p:nvSpPr>
            <p:cNvPr id="237" name="Google Shape;237;p29"/>
            <p:cNvSpPr txBox="1"/>
            <p:nvPr/>
          </p:nvSpPr>
          <p:spPr>
            <a:xfrm>
              <a:off x="7781914" y="2369703"/>
              <a:ext cx="323706" cy="27541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238" name="Google Shape;238;p29"/>
            <p:cNvSpPr txBox="1"/>
            <p:nvPr/>
          </p:nvSpPr>
          <p:spPr>
            <a:xfrm>
              <a:off x="7778965" y="2722978"/>
              <a:ext cx="329603" cy="27541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239" name="Google Shape;239;p29"/>
            <p:cNvSpPr txBox="1"/>
            <p:nvPr/>
          </p:nvSpPr>
          <p:spPr>
            <a:xfrm rot="5400000">
              <a:off x="7809487" y="3107556"/>
              <a:ext cx="268560" cy="27541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240" name="Google Shape;240;p29"/>
            <p:cNvSpPr txBox="1"/>
            <p:nvPr/>
          </p:nvSpPr>
          <p:spPr>
            <a:xfrm>
              <a:off x="7760045" y="3371484"/>
              <a:ext cx="367441" cy="27541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7689851" y="2365375"/>
              <a:ext cx="57150" cy="1352550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 rot="10800000">
              <a:off x="8045451" y="2362200"/>
              <a:ext cx="57150" cy="1352550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43" name="Google Shape;243;p29"/>
          <p:cNvSpPr/>
          <p:nvPr/>
        </p:nvSpPr>
        <p:spPr>
          <a:xfrm>
            <a:off x="8369300" y="3283864"/>
            <a:ext cx="1173167" cy="894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9986052" y="3276104"/>
            <a:ext cx="649217" cy="66479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5473700" y="3283864"/>
            <a:ext cx="1173167" cy="894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6502472" y="1618518"/>
            <a:ext cx="2012090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Эмбеддинг</a:t>
            </a:r>
            <a:endParaRPr sz="28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2014175" y="1605818"/>
            <a:ext cx="242887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8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КЛАСТЕРИЗАЦИЯ ИЗОБРАЖЕНИЙ</a:t>
            </a:r>
            <a:endParaRPr/>
          </a:p>
        </p:txBody>
      </p:sp>
      <p:grpSp>
        <p:nvGrpSpPr>
          <p:cNvPr id="1563" name="Google Shape;1563;p83"/>
          <p:cNvGrpSpPr/>
          <p:nvPr/>
        </p:nvGrpSpPr>
        <p:grpSpPr>
          <a:xfrm>
            <a:off x="5852160" y="943276"/>
            <a:ext cx="5823285" cy="5550883"/>
            <a:chOff x="5308025" y="1780674"/>
            <a:chExt cx="4634872" cy="4418062"/>
          </a:xfrm>
        </p:grpSpPr>
        <p:pic>
          <p:nvPicPr>
            <p:cNvPr id="1564" name="Google Shape;1564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3677" y="2045408"/>
              <a:ext cx="4278213" cy="41533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65" name="Google Shape;1565;p83"/>
            <p:cNvCxnSpPr/>
            <p:nvPr/>
          </p:nvCxnSpPr>
          <p:spPr>
            <a:xfrm>
              <a:off x="5308025" y="5823496"/>
              <a:ext cx="4634872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66" name="Google Shape;1566;p83"/>
            <p:cNvCxnSpPr/>
            <p:nvPr/>
          </p:nvCxnSpPr>
          <p:spPr>
            <a:xfrm rot="10800000">
              <a:off x="5547334" y="1780674"/>
              <a:ext cx="0" cy="4312119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descr="Изображение выглядит как кроссворд, текст, седзи&#10;&#10;Автоматически созданное описание" id="1567" name="Google Shape;156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149" y="1713296"/>
            <a:ext cx="4046485" cy="3764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8" name="Google Shape;1568;p83"/>
          <p:cNvCxnSpPr/>
          <p:nvPr/>
        </p:nvCxnSpPr>
        <p:spPr>
          <a:xfrm>
            <a:off x="4738014" y="3604036"/>
            <a:ext cx="904775" cy="1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8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КЛАСТЕРИЗАЦИЯ ИЗОБРАЖЕНИЙ</a:t>
            </a:r>
            <a:endParaRPr/>
          </a:p>
        </p:txBody>
      </p:sp>
      <p:pic>
        <p:nvPicPr>
          <p:cNvPr id="1574" name="Google Shape;157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030" y="1275890"/>
            <a:ext cx="5375175" cy="5218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5" name="Google Shape;1575;p84"/>
          <p:cNvCxnSpPr/>
          <p:nvPr/>
        </p:nvCxnSpPr>
        <p:spPr>
          <a:xfrm>
            <a:off x="5852160" y="6022705"/>
            <a:ext cx="5823285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76" name="Google Shape;1576;p84"/>
          <p:cNvCxnSpPr/>
          <p:nvPr/>
        </p:nvCxnSpPr>
        <p:spPr>
          <a:xfrm rot="10800000">
            <a:off x="6152829" y="943276"/>
            <a:ext cx="0" cy="5417775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Изображение выглядит как кроссворд, текст, седзи&#10;&#10;Автоматически созданное описание" id="1577" name="Google Shape;157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149" y="1713296"/>
            <a:ext cx="4046485" cy="3764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84"/>
          <p:cNvCxnSpPr/>
          <p:nvPr/>
        </p:nvCxnSpPr>
        <p:spPr>
          <a:xfrm>
            <a:off x="4738014" y="3604036"/>
            <a:ext cx="904775" cy="1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8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ВЕРИФИКАЦИЯ ЛИЦ</a:t>
            </a:r>
            <a:endParaRPr/>
          </a:p>
        </p:txBody>
      </p:sp>
      <p:pic>
        <p:nvPicPr>
          <p:cNvPr descr="Изображение выглядит как мужчина, человек, внутренний, смотрит&#10;&#10;Автоматически созданное описание" id="1585" name="Google Shape;1585;p85"/>
          <p:cNvPicPr preferRelativeResize="0"/>
          <p:nvPr/>
        </p:nvPicPr>
        <p:blipFill rotWithShape="1">
          <a:blip r:embed="rId3">
            <a:alphaModFix/>
          </a:blip>
          <a:srcRect b="0" l="20442" r="24129" t="0"/>
          <a:stretch/>
        </p:blipFill>
        <p:spPr>
          <a:xfrm>
            <a:off x="546032" y="1934415"/>
            <a:ext cx="2152934" cy="258945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человек, мужчина, галстук, одежда&#10;&#10;Автоматически созданное описание" id="1586" name="Google Shape;1586;p85"/>
          <p:cNvPicPr preferRelativeResize="0"/>
          <p:nvPr/>
        </p:nvPicPr>
        <p:blipFill rotWithShape="1">
          <a:blip r:embed="rId4">
            <a:alphaModFix/>
          </a:blip>
          <a:srcRect b="16202" l="11978" r="18350" t="0"/>
          <a:stretch/>
        </p:blipFill>
        <p:spPr>
          <a:xfrm>
            <a:off x="3443232" y="1934415"/>
            <a:ext cx="2152934" cy="258945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7" name="Google Shape;1587;p85"/>
          <p:cNvSpPr/>
          <p:nvPr/>
        </p:nvSpPr>
        <p:spPr>
          <a:xfrm>
            <a:off x="2762448" y="3041582"/>
            <a:ext cx="636173" cy="510139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8" name="Google Shape;1588;p85"/>
          <p:cNvSpPr txBox="1"/>
          <p:nvPr/>
        </p:nvSpPr>
        <p:spPr>
          <a:xfrm>
            <a:off x="955527" y="1373768"/>
            <a:ext cx="4057521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rPr>
              <a:t>Расстояние меньше порога</a:t>
            </a:r>
            <a:endParaRPr sz="2400">
              <a:solidFill>
                <a:srgbClr val="789F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9" name="Google Shape;1589;p85"/>
          <p:cNvSpPr/>
          <p:nvPr/>
        </p:nvSpPr>
        <p:spPr>
          <a:xfrm>
            <a:off x="2482614" y="5284516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0" name="Google Shape;1590;p85"/>
          <p:cNvSpPr/>
          <p:nvPr/>
        </p:nvSpPr>
        <p:spPr>
          <a:xfrm>
            <a:off x="3336273" y="5284516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91" name="Google Shape;1591;p85"/>
          <p:cNvCxnSpPr/>
          <p:nvPr/>
        </p:nvCxnSpPr>
        <p:spPr>
          <a:xfrm rot="10800000">
            <a:off x="2805063" y="5431827"/>
            <a:ext cx="492229" cy="0"/>
          </a:xfrm>
          <a:prstGeom prst="straightConnector1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92" name="Google Shape;1592;p85"/>
          <p:cNvCxnSpPr/>
          <p:nvPr/>
        </p:nvCxnSpPr>
        <p:spPr>
          <a:xfrm flipH="1">
            <a:off x="3676851" y="4668253"/>
            <a:ext cx="808522" cy="59676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93" name="Google Shape;1593;p85"/>
          <p:cNvCxnSpPr/>
          <p:nvPr/>
        </p:nvCxnSpPr>
        <p:spPr>
          <a:xfrm>
            <a:off x="1636295" y="4668253"/>
            <a:ext cx="760396" cy="625642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ВЕРИФИКАЦИЯ ЛИЦ</a:t>
            </a:r>
            <a:endParaRPr/>
          </a:p>
        </p:txBody>
      </p:sp>
      <p:pic>
        <p:nvPicPr>
          <p:cNvPr descr="Изображение выглядит как мужчина, человек, внутренний, смотрит&#10;&#10;Автоматически созданное описание" id="1600" name="Google Shape;1600;p86"/>
          <p:cNvPicPr preferRelativeResize="0"/>
          <p:nvPr/>
        </p:nvPicPr>
        <p:blipFill rotWithShape="1">
          <a:blip r:embed="rId3">
            <a:alphaModFix/>
          </a:blip>
          <a:srcRect b="0" l="20442" r="24129" t="0"/>
          <a:stretch/>
        </p:blipFill>
        <p:spPr>
          <a:xfrm>
            <a:off x="546032" y="1934415"/>
            <a:ext cx="2152934" cy="258945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человек, мужчина, галстук, одежда&#10;&#10;Автоматически созданное описание" id="1601" name="Google Shape;1601;p86"/>
          <p:cNvPicPr preferRelativeResize="0"/>
          <p:nvPr/>
        </p:nvPicPr>
        <p:blipFill rotWithShape="1">
          <a:blip r:embed="rId4">
            <a:alphaModFix/>
          </a:blip>
          <a:srcRect b="16202" l="11978" r="18350" t="0"/>
          <a:stretch/>
        </p:blipFill>
        <p:spPr>
          <a:xfrm>
            <a:off x="3443232" y="1934415"/>
            <a:ext cx="2152934" cy="258945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накладные волосы, одежда&#10;&#10;Автоматически созданное описание" id="1602" name="Google Shape;1602;p86"/>
          <p:cNvPicPr preferRelativeResize="0"/>
          <p:nvPr/>
        </p:nvPicPr>
        <p:blipFill rotWithShape="1">
          <a:blip r:embed="rId5">
            <a:alphaModFix/>
          </a:blip>
          <a:srcRect b="16228" l="51665" r="1335" t="5014"/>
          <a:stretch/>
        </p:blipFill>
        <p:spPr>
          <a:xfrm>
            <a:off x="6581072" y="1934417"/>
            <a:ext cx="2152936" cy="258945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накладные волосы, одежда&#10;&#10;Автоматически созданное описание" id="1603" name="Google Shape;1603;p86"/>
          <p:cNvPicPr preferRelativeResize="0"/>
          <p:nvPr/>
        </p:nvPicPr>
        <p:blipFill rotWithShape="1">
          <a:blip r:embed="rId5">
            <a:alphaModFix/>
          </a:blip>
          <a:srcRect b="15301" l="335" r="52664" t="5940"/>
          <a:stretch/>
        </p:blipFill>
        <p:spPr>
          <a:xfrm>
            <a:off x="9459024" y="1934417"/>
            <a:ext cx="2152934" cy="258945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4" name="Google Shape;1604;p86"/>
          <p:cNvSpPr/>
          <p:nvPr/>
        </p:nvSpPr>
        <p:spPr>
          <a:xfrm>
            <a:off x="2762448" y="3041582"/>
            <a:ext cx="636173" cy="510139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89F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5" name="Google Shape;1605;p86"/>
          <p:cNvSpPr/>
          <p:nvPr/>
        </p:nvSpPr>
        <p:spPr>
          <a:xfrm>
            <a:off x="8778239" y="3041582"/>
            <a:ext cx="636173" cy="510139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6" name="Google Shape;1606;p86"/>
          <p:cNvSpPr txBox="1"/>
          <p:nvPr/>
        </p:nvSpPr>
        <p:spPr>
          <a:xfrm>
            <a:off x="955527" y="1373768"/>
            <a:ext cx="4057521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89FF1"/>
                </a:solidFill>
                <a:latin typeface="Trebuchet MS"/>
                <a:ea typeface="Trebuchet MS"/>
                <a:cs typeface="Trebuchet MS"/>
                <a:sym typeface="Trebuchet MS"/>
              </a:rPr>
              <a:t>Расстояние меньше порога</a:t>
            </a:r>
            <a:endParaRPr sz="2400">
              <a:solidFill>
                <a:srgbClr val="789F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7" name="Google Shape;1607;p86"/>
          <p:cNvSpPr txBox="1"/>
          <p:nvPr/>
        </p:nvSpPr>
        <p:spPr>
          <a:xfrm>
            <a:off x="7184662" y="1364143"/>
            <a:ext cx="4015844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EB4848"/>
                </a:solidFill>
                <a:latin typeface="Trebuchet MS"/>
                <a:ea typeface="Trebuchet MS"/>
                <a:cs typeface="Trebuchet MS"/>
                <a:sym typeface="Trebuchet MS"/>
              </a:rPr>
              <a:t>Расстояние больше порога</a:t>
            </a:r>
            <a:endParaRPr sz="2400">
              <a:solidFill>
                <a:srgbClr val="EB484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8" name="Google Shape;1608;p86"/>
          <p:cNvSpPr/>
          <p:nvPr/>
        </p:nvSpPr>
        <p:spPr>
          <a:xfrm>
            <a:off x="2482614" y="5284516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9" name="Google Shape;1609;p86"/>
          <p:cNvSpPr/>
          <p:nvPr/>
        </p:nvSpPr>
        <p:spPr>
          <a:xfrm>
            <a:off x="3336273" y="5284516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10" name="Google Shape;1610;p86"/>
          <p:cNvCxnSpPr/>
          <p:nvPr/>
        </p:nvCxnSpPr>
        <p:spPr>
          <a:xfrm rot="10800000">
            <a:off x="2805063" y="5431827"/>
            <a:ext cx="492229" cy="0"/>
          </a:xfrm>
          <a:prstGeom prst="straightConnector1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11" name="Google Shape;1611;p86"/>
          <p:cNvSpPr/>
          <p:nvPr/>
        </p:nvSpPr>
        <p:spPr>
          <a:xfrm>
            <a:off x="8382900" y="5284516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2" name="Google Shape;1612;p86"/>
          <p:cNvSpPr/>
          <p:nvPr/>
        </p:nvSpPr>
        <p:spPr>
          <a:xfrm>
            <a:off x="9679321" y="5284516"/>
            <a:ext cx="278700" cy="278700"/>
          </a:xfrm>
          <a:prstGeom prst="ellipse">
            <a:avLst/>
          </a:prstGeom>
          <a:solidFill>
            <a:srgbClr val="76B9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13" name="Google Shape;1613;p86"/>
          <p:cNvCxnSpPr/>
          <p:nvPr/>
        </p:nvCxnSpPr>
        <p:spPr>
          <a:xfrm rot="10800000">
            <a:off x="8710864" y="5431827"/>
            <a:ext cx="952900" cy="0"/>
          </a:xfrm>
          <a:prstGeom prst="straightConnector1">
            <a:avLst/>
          </a:prstGeom>
          <a:noFill/>
          <a:ln cap="flat" cmpd="sng" w="28575">
            <a:solidFill>
              <a:srgbClr val="EB4848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614" name="Google Shape;1614;p86"/>
          <p:cNvCxnSpPr/>
          <p:nvPr/>
        </p:nvCxnSpPr>
        <p:spPr>
          <a:xfrm flipH="1">
            <a:off x="3676851" y="4668253"/>
            <a:ext cx="808522" cy="59676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15" name="Google Shape;1615;p86"/>
          <p:cNvCxnSpPr/>
          <p:nvPr/>
        </p:nvCxnSpPr>
        <p:spPr>
          <a:xfrm>
            <a:off x="1636295" y="4668253"/>
            <a:ext cx="760396" cy="625642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16" name="Google Shape;1616;p86"/>
          <p:cNvCxnSpPr/>
          <p:nvPr/>
        </p:nvCxnSpPr>
        <p:spPr>
          <a:xfrm flipH="1">
            <a:off x="10151444" y="4764506"/>
            <a:ext cx="388219" cy="500514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17" name="Google Shape;1617;p86"/>
          <p:cNvCxnSpPr/>
          <p:nvPr/>
        </p:nvCxnSpPr>
        <p:spPr>
          <a:xfrm>
            <a:off x="7671337" y="4735631"/>
            <a:ext cx="616015" cy="52001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ПОХОЖИХ ИЗОБРАЖЕНИЙ</a:t>
            </a:r>
            <a:endParaRPr/>
          </a:p>
        </p:txBody>
      </p:sp>
      <p:pic>
        <p:nvPicPr>
          <p:cNvPr descr="https://www.mixdecor.ru/upload/iblock/905/905e78eeb10b8b1021058dd49e3cf26d.jpg" id="1623" name="Google Shape;162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39" y="2409128"/>
            <a:ext cx="2812062" cy="2624916"/>
          </a:xfrm>
          <a:prstGeom prst="rect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24" name="Google Shape;1624;p87"/>
          <p:cNvCxnSpPr/>
          <p:nvPr/>
        </p:nvCxnSpPr>
        <p:spPr>
          <a:xfrm>
            <a:off x="652933" y="4439998"/>
            <a:ext cx="789271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25" name="Google Shape;1625;p87"/>
          <p:cNvSpPr/>
          <p:nvPr/>
        </p:nvSpPr>
        <p:spPr>
          <a:xfrm>
            <a:off x="5300494" y="319242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26" name="Google Shape;1626;p87"/>
          <p:cNvCxnSpPr/>
          <p:nvPr/>
        </p:nvCxnSpPr>
        <p:spPr>
          <a:xfrm>
            <a:off x="4719300" y="4440211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27" name="Google Shape;1627;p87"/>
          <p:cNvCxnSpPr/>
          <p:nvPr/>
        </p:nvCxnSpPr>
        <p:spPr>
          <a:xfrm rot="10800000">
            <a:off x="4948983" y="2890672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28" name="Google Shape;1628;p87"/>
          <p:cNvCxnSpPr/>
          <p:nvPr/>
        </p:nvCxnSpPr>
        <p:spPr>
          <a:xfrm flipH="1">
            <a:off x="4001400" y="4359924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29" name="Google Shape;1629;p87"/>
          <p:cNvSpPr/>
          <p:nvPr/>
        </p:nvSpPr>
        <p:spPr>
          <a:xfrm>
            <a:off x="6057305" y="3358235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0" name="Google Shape;1630;p87"/>
          <p:cNvSpPr/>
          <p:nvPr/>
        </p:nvSpPr>
        <p:spPr>
          <a:xfrm>
            <a:off x="6005301" y="389694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1" name="Google Shape;1631;p87"/>
          <p:cNvSpPr/>
          <p:nvPr/>
        </p:nvSpPr>
        <p:spPr>
          <a:xfrm>
            <a:off x="5160735" y="395345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2" name="Google Shape;1632;p87"/>
          <p:cNvSpPr/>
          <p:nvPr/>
        </p:nvSpPr>
        <p:spPr>
          <a:xfrm>
            <a:off x="5993512" y="267266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3" name="Google Shape;1633;p87"/>
          <p:cNvSpPr/>
          <p:nvPr/>
        </p:nvSpPr>
        <p:spPr>
          <a:xfrm>
            <a:off x="5608502" y="247053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4" name="Google Shape;1634;p87"/>
          <p:cNvSpPr/>
          <p:nvPr/>
        </p:nvSpPr>
        <p:spPr>
          <a:xfrm>
            <a:off x="4953984" y="199889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5" name="Google Shape;1635;p87"/>
          <p:cNvSpPr/>
          <p:nvPr/>
        </p:nvSpPr>
        <p:spPr>
          <a:xfrm>
            <a:off x="5084452" y="279595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87"/>
          <p:cNvSpPr/>
          <p:nvPr/>
        </p:nvSpPr>
        <p:spPr>
          <a:xfrm>
            <a:off x="5232684" y="477795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7" name="Google Shape;1637;p87"/>
          <p:cNvSpPr/>
          <p:nvPr/>
        </p:nvSpPr>
        <p:spPr>
          <a:xfrm>
            <a:off x="5820258" y="489609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8" name="Google Shape;1638;p87"/>
          <p:cNvSpPr/>
          <p:nvPr/>
        </p:nvSpPr>
        <p:spPr>
          <a:xfrm>
            <a:off x="4665226" y="532923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9" name="Google Shape;1639;p87"/>
          <p:cNvSpPr/>
          <p:nvPr/>
        </p:nvSpPr>
        <p:spPr>
          <a:xfrm>
            <a:off x="4438455" y="295136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0" name="Google Shape;1640;p87"/>
          <p:cNvSpPr/>
          <p:nvPr/>
        </p:nvSpPr>
        <p:spPr>
          <a:xfrm>
            <a:off x="5813964" y="309848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1" name="Google Shape;1641;p87"/>
          <p:cNvSpPr/>
          <p:nvPr/>
        </p:nvSpPr>
        <p:spPr>
          <a:xfrm>
            <a:off x="5598901" y="393504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2" name="Google Shape;1642;p87"/>
          <p:cNvSpPr txBox="1"/>
          <p:nvPr/>
        </p:nvSpPr>
        <p:spPr>
          <a:xfrm>
            <a:off x="545831" y="1818912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Запрос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8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ПОХОЖИХ ИЗОБРАЖЕНИЙ</a:t>
            </a:r>
            <a:endParaRPr/>
          </a:p>
        </p:txBody>
      </p:sp>
      <p:pic>
        <p:nvPicPr>
          <p:cNvPr descr="https://www.mixdecor.ru/upload/iblock/905/905e78eeb10b8b1021058dd49e3cf26d.jpg" id="1648" name="Google Shape;164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39" y="2409128"/>
            <a:ext cx="2812062" cy="2624916"/>
          </a:xfrm>
          <a:prstGeom prst="rect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49" name="Google Shape;1649;p88"/>
          <p:cNvCxnSpPr/>
          <p:nvPr/>
        </p:nvCxnSpPr>
        <p:spPr>
          <a:xfrm>
            <a:off x="652933" y="4439998"/>
            <a:ext cx="789271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50" name="Google Shape;1650;p88"/>
          <p:cNvSpPr/>
          <p:nvPr/>
        </p:nvSpPr>
        <p:spPr>
          <a:xfrm>
            <a:off x="5300494" y="319242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51" name="Google Shape;1651;p88"/>
          <p:cNvCxnSpPr/>
          <p:nvPr/>
        </p:nvCxnSpPr>
        <p:spPr>
          <a:xfrm>
            <a:off x="4719300" y="4440211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52" name="Google Shape;1652;p88"/>
          <p:cNvCxnSpPr/>
          <p:nvPr/>
        </p:nvCxnSpPr>
        <p:spPr>
          <a:xfrm rot="10800000">
            <a:off x="4948983" y="2890672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53" name="Google Shape;1653;p88"/>
          <p:cNvCxnSpPr/>
          <p:nvPr/>
        </p:nvCxnSpPr>
        <p:spPr>
          <a:xfrm flipH="1">
            <a:off x="4001400" y="4359924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54" name="Google Shape;1654;p88"/>
          <p:cNvSpPr/>
          <p:nvPr/>
        </p:nvSpPr>
        <p:spPr>
          <a:xfrm>
            <a:off x="5541126" y="34908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5" name="Google Shape;1655;p88"/>
          <p:cNvSpPr/>
          <p:nvPr/>
        </p:nvSpPr>
        <p:spPr>
          <a:xfrm>
            <a:off x="6057305" y="3358235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6" name="Google Shape;1656;p88"/>
          <p:cNvSpPr/>
          <p:nvPr/>
        </p:nvSpPr>
        <p:spPr>
          <a:xfrm>
            <a:off x="6005301" y="389694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7" name="Google Shape;1657;p88"/>
          <p:cNvSpPr/>
          <p:nvPr/>
        </p:nvSpPr>
        <p:spPr>
          <a:xfrm>
            <a:off x="5160735" y="395345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58" name="Google Shape;1658;p88"/>
          <p:cNvCxnSpPr/>
          <p:nvPr/>
        </p:nvCxnSpPr>
        <p:spPr>
          <a:xfrm flipH="1" rot="10800000">
            <a:off x="3438392" y="3669295"/>
            <a:ext cx="2001452" cy="85991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59" name="Google Shape;1659;p88"/>
          <p:cNvSpPr/>
          <p:nvPr/>
        </p:nvSpPr>
        <p:spPr>
          <a:xfrm>
            <a:off x="5993512" y="267266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0" name="Google Shape;1660;p88"/>
          <p:cNvSpPr/>
          <p:nvPr/>
        </p:nvSpPr>
        <p:spPr>
          <a:xfrm>
            <a:off x="5608502" y="247053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1" name="Google Shape;1661;p88"/>
          <p:cNvSpPr/>
          <p:nvPr/>
        </p:nvSpPr>
        <p:spPr>
          <a:xfrm>
            <a:off x="4953984" y="199889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2" name="Google Shape;1662;p88"/>
          <p:cNvSpPr/>
          <p:nvPr/>
        </p:nvSpPr>
        <p:spPr>
          <a:xfrm>
            <a:off x="5084452" y="279595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3" name="Google Shape;1663;p88"/>
          <p:cNvSpPr/>
          <p:nvPr/>
        </p:nvSpPr>
        <p:spPr>
          <a:xfrm>
            <a:off x="5232684" y="477795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4" name="Google Shape;1664;p88"/>
          <p:cNvSpPr/>
          <p:nvPr/>
        </p:nvSpPr>
        <p:spPr>
          <a:xfrm>
            <a:off x="5820258" y="489609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5" name="Google Shape;1665;p88"/>
          <p:cNvSpPr/>
          <p:nvPr/>
        </p:nvSpPr>
        <p:spPr>
          <a:xfrm>
            <a:off x="4665226" y="532923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6" name="Google Shape;1666;p88"/>
          <p:cNvSpPr/>
          <p:nvPr/>
        </p:nvSpPr>
        <p:spPr>
          <a:xfrm>
            <a:off x="4438455" y="295136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7" name="Google Shape;1667;p88"/>
          <p:cNvSpPr/>
          <p:nvPr/>
        </p:nvSpPr>
        <p:spPr>
          <a:xfrm>
            <a:off x="5813964" y="309848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8" name="Google Shape;1668;p88"/>
          <p:cNvSpPr/>
          <p:nvPr/>
        </p:nvSpPr>
        <p:spPr>
          <a:xfrm>
            <a:off x="5598901" y="393504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9" name="Google Shape;1669;p88"/>
          <p:cNvSpPr txBox="1"/>
          <p:nvPr/>
        </p:nvSpPr>
        <p:spPr>
          <a:xfrm>
            <a:off x="545831" y="1818912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Запрос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ПОХОЖИХ ИЗОБРАЖЕНИЙ</a:t>
            </a:r>
            <a:endParaRPr/>
          </a:p>
        </p:txBody>
      </p:sp>
      <p:pic>
        <p:nvPicPr>
          <p:cNvPr descr="https://www.mixdecor.ru/upload/iblock/905/905e78eeb10b8b1021058dd49e3cf26d.jpg" id="1675" name="Google Shape;167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39" y="2409128"/>
            <a:ext cx="2812062" cy="2624916"/>
          </a:xfrm>
          <a:prstGeom prst="rect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76" name="Google Shape;1676;p89"/>
          <p:cNvCxnSpPr/>
          <p:nvPr/>
        </p:nvCxnSpPr>
        <p:spPr>
          <a:xfrm>
            <a:off x="652933" y="4439998"/>
            <a:ext cx="789271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77" name="Google Shape;1677;p89"/>
          <p:cNvSpPr/>
          <p:nvPr/>
        </p:nvSpPr>
        <p:spPr>
          <a:xfrm>
            <a:off x="5300494" y="3192428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78" name="Google Shape;1678;p89"/>
          <p:cNvCxnSpPr/>
          <p:nvPr/>
        </p:nvCxnSpPr>
        <p:spPr>
          <a:xfrm>
            <a:off x="4719300" y="4440211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79" name="Google Shape;1679;p89"/>
          <p:cNvCxnSpPr/>
          <p:nvPr/>
        </p:nvCxnSpPr>
        <p:spPr>
          <a:xfrm rot="10800000">
            <a:off x="4948983" y="2890672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80" name="Google Shape;1680;p89"/>
          <p:cNvCxnSpPr/>
          <p:nvPr/>
        </p:nvCxnSpPr>
        <p:spPr>
          <a:xfrm flipH="1">
            <a:off x="4001400" y="4359924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81" name="Google Shape;1681;p89"/>
          <p:cNvSpPr/>
          <p:nvPr/>
        </p:nvSpPr>
        <p:spPr>
          <a:xfrm>
            <a:off x="5541126" y="34908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2" name="Google Shape;1682;p89"/>
          <p:cNvSpPr/>
          <p:nvPr/>
        </p:nvSpPr>
        <p:spPr>
          <a:xfrm>
            <a:off x="6057305" y="3358235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3" name="Google Shape;1683;p89"/>
          <p:cNvSpPr/>
          <p:nvPr/>
        </p:nvSpPr>
        <p:spPr>
          <a:xfrm>
            <a:off x="6005301" y="3896942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4" name="Google Shape;1684;p89"/>
          <p:cNvSpPr/>
          <p:nvPr/>
        </p:nvSpPr>
        <p:spPr>
          <a:xfrm>
            <a:off x="5160735" y="3953453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85" name="Google Shape;1685;p89"/>
          <p:cNvCxnSpPr/>
          <p:nvPr/>
        </p:nvCxnSpPr>
        <p:spPr>
          <a:xfrm flipH="1" rot="10800000">
            <a:off x="3438392" y="3669295"/>
            <a:ext cx="2001452" cy="85991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86" name="Google Shape;1686;p89"/>
          <p:cNvSpPr/>
          <p:nvPr/>
        </p:nvSpPr>
        <p:spPr>
          <a:xfrm rot="-1736454">
            <a:off x="4888058" y="3044815"/>
            <a:ext cx="1704884" cy="1353519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7" name="Google Shape;1687;p89"/>
          <p:cNvSpPr/>
          <p:nvPr/>
        </p:nvSpPr>
        <p:spPr>
          <a:xfrm>
            <a:off x="5993512" y="267266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8" name="Google Shape;1688;p89"/>
          <p:cNvSpPr/>
          <p:nvPr/>
        </p:nvSpPr>
        <p:spPr>
          <a:xfrm>
            <a:off x="5608502" y="247053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9" name="Google Shape;1689;p89"/>
          <p:cNvSpPr/>
          <p:nvPr/>
        </p:nvSpPr>
        <p:spPr>
          <a:xfrm>
            <a:off x="4953984" y="199889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0" name="Google Shape;1690;p89"/>
          <p:cNvSpPr/>
          <p:nvPr/>
        </p:nvSpPr>
        <p:spPr>
          <a:xfrm>
            <a:off x="5084452" y="279595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1" name="Google Shape;1691;p89"/>
          <p:cNvSpPr/>
          <p:nvPr/>
        </p:nvSpPr>
        <p:spPr>
          <a:xfrm>
            <a:off x="5232684" y="477795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2" name="Google Shape;1692;p89"/>
          <p:cNvSpPr/>
          <p:nvPr/>
        </p:nvSpPr>
        <p:spPr>
          <a:xfrm>
            <a:off x="5820258" y="489609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3" name="Google Shape;1693;p89"/>
          <p:cNvSpPr/>
          <p:nvPr/>
        </p:nvSpPr>
        <p:spPr>
          <a:xfrm>
            <a:off x="4665226" y="532923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4" name="Google Shape;1694;p89"/>
          <p:cNvSpPr/>
          <p:nvPr/>
        </p:nvSpPr>
        <p:spPr>
          <a:xfrm>
            <a:off x="4438455" y="295136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5" name="Google Shape;1695;p89"/>
          <p:cNvSpPr/>
          <p:nvPr/>
        </p:nvSpPr>
        <p:spPr>
          <a:xfrm>
            <a:off x="5813964" y="3098482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6" name="Google Shape;1696;p89"/>
          <p:cNvSpPr/>
          <p:nvPr/>
        </p:nvSpPr>
        <p:spPr>
          <a:xfrm>
            <a:off x="5598901" y="3935042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7" name="Google Shape;1697;p89"/>
          <p:cNvSpPr txBox="1"/>
          <p:nvPr/>
        </p:nvSpPr>
        <p:spPr>
          <a:xfrm>
            <a:off x="545831" y="1818912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Запрос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ПОИСК ПОХОЖИХ ИЗОБРАЖЕНИЙ</a:t>
            </a:r>
            <a:endParaRPr/>
          </a:p>
        </p:txBody>
      </p:sp>
      <p:grpSp>
        <p:nvGrpSpPr>
          <p:cNvPr id="1703" name="Google Shape;1703;p90"/>
          <p:cNvGrpSpPr/>
          <p:nvPr/>
        </p:nvGrpSpPr>
        <p:grpSpPr>
          <a:xfrm>
            <a:off x="7836885" y="1391389"/>
            <a:ext cx="3665304" cy="5089759"/>
            <a:chOff x="3550701" y="2662189"/>
            <a:chExt cx="3646323" cy="5063401"/>
          </a:xfrm>
        </p:grpSpPr>
        <p:pic>
          <p:nvPicPr>
            <p:cNvPr descr="https://s1.1zoom.me/big7/46/France_Eiffel_Tower_Paris_Bottom_view_563534_2560x1700.jpg" id="1704" name="Google Shape;1704;p90"/>
            <p:cNvPicPr preferRelativeResize="0"/>
            <p:nvPr/>
          </p:nvPicPr>
          <p:blipFill rotWithShape="1">
            <a:blip r:embed="rId3">
              <a:alphaModFix/>
            </a:blip>
            <a:srcRect b="9102" l="12358" r="16765" t="0"/>
            <a:stretch/>
          </p:blipFill>
          <p:spPr>
            <a:xfrm>
              <a:off x="5463642" y="6249326"/>
              <a:ext cx="1733382" cy="1476263"/>
            </a:xfrm>
            <a:prstGeom prst="rect">
              <a:avLst/>
            </a:prstGeom>
            <a:noFill/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https://img2.goodfon.ru/original/7600x5066/a/89/paris-sunset-beautiful-france.jpg" id="1705" name="Google Shape;1705;p90"/>
            <p:cNvPicPr preferRelativeResize="0"/>
            <p:nvPr/>
          </p:nvPicPr>
          <p:blipFill rotWithShape="1">
            <a:blip r:embed="rId4">
              <a:alphaModFix/>
            </a:blip>
            <a:srcRect b="13669" l="18150" r="23543" t="1745"/>
            <a:stretch/>
          </p:blipFill>
          <p:spPr>
            <a:xfrm>
              <a:off x="3550701" y="2662189"/>
              <a:ext cx="1733383" cy="1676148"/>
            </a:xfrm>
            <a:prstGeom prst="rect">
              <a:avLst/>
            </a:prstGeom>
            <a:noFill/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https://img2.badfon.ru/original/2560x1600/3/24/gorod-reka-parizh-eyfeleva-6863.jpg" id="1706" name="Google Shape;1706;p90"/>
            <p:cNvPicPr preferRelativeResize="0"/>
            <p:nvPr/>
          </p:nvPicPr>
          <p:blipFill rotWithShape="1">
            <a:blip r:embed="rId5">
              <a:alphaModFix/>
            </a:blip>
            <a:srcRect b="1454" l="35236" r="0" t="1454"/>
            <a:stretch/>
          </p:blipFill>
          <p:spPr>
            <a:xfrm>
              <a:off x="5463642" y="4481776"/>
              <a:ext cx="1733382" cy="1624111"/>
            </a:xfrm>
            <a:prstGeom prst="rect">
              <a:avLst/>
            </a:prstGeom>
            <a:noFill/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https://www.turskidki.ru/media/attractiondata/412/412img0.jpg" id="1707" name="Google Shape;1707;p90"/>
            <p:cNvPicPr preferRelativeResize="0"/>
            <p:nvPr/>
          </p:nvPicPr>
          <p:blipFill rotWithShape="1">
            <a:blip r:embed="rId6">
              <a:alphaModFix/>
            </a:blip>
            <a:srcRect b="0" l="5726" r="22977" t="0"/>
            <a:stretch/>
          </p:blipFill>
          <p:spPr>
            <a:xfrm>
              <a:off x="5457120" y="2662189"/>
              <a:ext cx="1739904" cy="1676148"/>
            </a:xfrm>
            <a:prstGeom prst="rect">
              <a:avLst/>
            </a:prstGeom>
            <a:noFill/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https://s1.1zoom.ru/big3/868/393721-svetik.jpg" id="1708" name="Google Shape;1708;p90"/>
            <p:cNvPicPr preferRelativeResize="0"/>
            <p:nvPr/>
          </p:nvPicPr>
          <p:blipFill rotWithShape="1">
            <a:blip r:embed="rId7">
              <a:alphaModFix/>
            </a:blip>
            <a:srcRect b="0" l="0" r="10961" t="0"/>
            <a:stretch/>
          </p:blipFill>
          <p:spPr>
            <a:xfrm>
              <a:off x="3550701" y="6249328"/>
              <a:ext cx="1752580" cy="1476262"/>
            </a:xfrm>
            <a:prstGeom prst="rect">
              <a:avLst/>
            </a:prstGeom>
            <a:noFill/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https://avatars.mds.yandex.net/get-pdb/224463/9d877498-c956-4bba-b5c1-3e0bbcc47fa8/s1200?webp=false" id="1709" name="Google Shape;1709;p90"/>
            <p:cNvPicPr preferRelativeResize="0"/>
            <p:nvPr/>
          </p:nvPicPr>
          <p:blipFill rotWithShape="1">
            <a:blip r:embed="rId8">
              <a:alphaModFix/>
            </a:blip>
            <a:srcRect b="14528" l="22260" r="17529" t="0"/>
            <a:stretch/>
          </p:blipFill>
          <p:spPr>
            <a:xfrm>
              <a:off x="3550701" y="4481777"/>
              <a:ext cx="1733382" cy="1624111"/>
            </a:xfrm>
            <a:prstGeom prst="rect">
              <a:avLst/>
            </a:prstGeom>
            <a:noFill/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descr="https://www.mixdecor.ru/upload/iblock/905/905e78eeb10b8b1021058dd49e3cf26d.jpg" id="1710" name="Google Shape;1710;p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2939" y="2409128"/>
            <a:ext cx="2812062" cy="2624916"/>
          </a:xfrm>
          <a:prstGeom prst="rect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11" name="Google Shape;1711;p90"/>
          <p:cNvCxnSpPr/>
          <p:nvPr/>
        </p:nvCxnSpPr>
        <p:spPr>
          <a:xfrm>
            <a:off x="652933" y="4439998"/>
            <a:ext cx="789271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12" name="Google Shape;1712;p90"/>
          <p:cNvCxnSpPr/>
          <p:nvPr/>
        </p:nvCxnSpPr>
        <p:spPr>
          <a:xfrm>
            <a:off x="6735297" y="3706473"/>
            <a:ext cx="51684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13" name="Google Shape;1713;p90"/>
          <p:cNvSpPr/>
          <p:nvPr/>
        </p:nvSpPr>
        <p:spPr>
          <a:xfrm>
            <a:off x="5300494" y="3192428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14" name="Google Shape;1714;p90"/>
          <p:cNvCxnSpPr/>
          <p:nvPr/>
        </p:nvCxnSpPr>
        <p:spPr>
          <a:xfrm>
            <a:off x="4719300" y="4440211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15" name="Google Shape;1715;p90"/>
          <p:cNvCxnSpPr/>
          <p:nvPr/>
        </p:nvCxnSpPr>
        <p:spPr>
          <a:xfrm rot="10800000">
            <a:off x="4948983" y="2890672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16" name="Google Shape;1716;p90"/>
          <p:cNvCxnSpPr/>
          <p:nvPr/>
        </p:nvCxnSpPr>
        <p:spPr>
          <a:xfrm flipH="1">
            <a:off x="4001400" y="4359924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17" name="Google Shape;1717;p90"/>
          <p:cNvSpPr/>
          <p:nvPr/>
        </p:nvSpPr>
        <p:spPr>
          <a:xfrm>
            <a:off x="5541126" y="34908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8" name="Google Shape;1718;p90"/>
          <p:cNvSpPr/>
          <p:nvPr/>
        </p:nvSpPr>
        <p:spPr>
          <a:xfrm>
            <a:off x="6057305" y="3358235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9" name="Google Shape;1719;p90"/>
          <p:cNvSpPr/>
          <p:nvPr/>
        </p:nvSpPr>
        <p:spPr>
          <a:xfrm>
            <a:off x="6005301" y="3896942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0" name="Google Shape;1720;p90"/>
          <p:cNvSpPr/>
          <p:nvPr/>
        </p:nvSpPr>
        <p:spPr>
          <a:xfrm>
            <a:off x="5160735" y="3953453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21" name="Google Shape;1721;p90"/>
          <p:cNvCxnSpPr/>
          <p:nvPr/>
        </p:nvCxnSpPr>
        <p:spPr>
          <a:xfrm flipH="1" rot="10800000">
            <a:off x="3438392" y="3669295"/>
            <a:ext cx="2001452" cy="85991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22" name="Google Shape;1722;p90"/>
          <p:cNvSpPr/>
          <p:nvPr/>
        </p:nvSpPr>
        <p:spPr>
          <a:xfrm rot="-1736454">
            <a:off x="4888058" y="3044815"/>
            <a:ext cx="1704884" cy="1353519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3" name="Google Shape;1723;p90"/>
          <p:cNvSpPr/>
          <p:nvPr/>
        </p:nvSpPr>
        <p:spPr>
          <a:xfrm>
            <a:off x="5993512" y="267266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4" name="Google Shape;1724;p90"/>
          <p:cNvSpPr/>
          <p:nvPr/>
        </p:nvSpPr>
        <p:spPr>
          <a:xfrm>
            <a:off x="5608502" y="247053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5" name="Google Shape;1725;p90"/>
          <p:cNvSpPr/>
          <p:nvPr/>
        </p:nvSpPr>
        <p:spPr>
          <a:xfrm>
            <a:off x="4953984" y="199889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6" name="Google Shape;1726;p90"/>
          <p:cNvSpPr/>
          <p:nvPr/>
        </p:nvSpPr>
        <p:spPr>
          <a:xfrm>
            <a:off x="5084452" y="279595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7" name="Google Shape;1727;p90"/>
          <p:cNvSpPr/>
          <p:nvPr/>
        </p:nvSpPr>
        <p:spPr>
          <a:xfrm>
            <a:off x="5232684" y="4777954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8" name="Google Shape;1728;p90"/>
          <p:cNvSpPr/>
          <p:nvPr/>
        </p:nvSpPr>
        <p:spPr>
          <a:xfrm>
            <a:off x="5820258" y="489609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9" name="Google Shape;1729;p90"/>
          <p:cNvSpPr/>
          <p:nvPr/>
        </p:nvSpPr>
        <p:spPr>
          <a:xfrm>
            <a:off x="4665226" y="532923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0" name="Google Shape;1730;p90"/>
          <p:cNvSpPr/>
          <p:nvPr/>
        </p:nvSpPr>
        <p:spPr>
          <a:xfrm>
            <a:off x="4438455" y="295136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1" name="Google Shape;1731;p90"/>
          <p:cNvSpPr/>
          <p:nvPr/>
        </p:nvSpPr>
        <p:spPr>
          <a:xfrm>
            <a:off x="5813964" y="3098482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2" name="Google Shape;1732;p90"/>
          <p:cNvSpPr/>
          <p:nvPr/>
        </p:nvSpPr>
        <p:spPr>
          <a:xfrm>
            <a:off x="5598901" y="3935042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3" name="Google Shape;1733;p90"/>
          <p:cNvSpPr txBox="1"/>
          <p:nvPr/>
        </p:nvSpPr>
        <p:spPr>
          <a:xfrm>
            <a:off x="545831" y="1818912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Запрос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4" name="Google Shape;1734;p90"/>
          <p:cNvSpPr txBox="1"/>
          <p:nvPr/>
        </p:nvSpPr>
        <p:spPr>
          <a:xfrm>
            <a:off x="8331065" y="845156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Результат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МУЛЬТИМОДАЛЬНЫЕ ЭМБЕДДИНГИ</a:t>
            </a:r>
            <a:endParaRPr/>
          </a:p>
        </p:txBody>
      </p:sp>
      <p:sp>
        <p:nvSpPr>
          <p:cNvPr id="1740" name="Google Shape;1740;p91"/>
          <p:cNvSpPr txBox="1"/>
          <p:nvPr/>
        </p:nvSpPr>
        <p:spPr>
          <a:xfrm>
            <a:off x="1132571" y="4845972"/>
            <a:ext cx="2043766" cy="867930"/>
          </a:xfrm>
          <a:prstGeom prst="rect">
            <a:avLst/>
          </a:prstGeom>
          <a:solidFill>
            <a:srgbClr val="092760"/>
          </a:solidFill>
          <a:ln cap="flat" cmpd="sng" w="28575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«Кот сидит на стуле»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hair-animal-cute-looking-pet-fur-portrait-fluffy-kitten-cat-sitting-feline-mammal-gray-fauna-friend-whiskers-grey-kitty-furry-vertebrate-domestic-adorable-burmese-companion-british-shorthair-european-shorthair-chartreux-russian-blue-korat-small-to-medium-sized-cats-cat-like-mammal-carnivoran-nebelung-domestic-short-haired-cat-1022835.jpg (1280Ã1920)" id="1741" name="Google Shape;174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71" y="1443788"/>
            <a:ext cx="1963555" cy="2945332"/>
          </a:xfrm>
          <a:prstGeom prst="rect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42" name="Google Shape;1742;p91"/>
          <p:cNvCxnSpPr/>
          <p:nvPr/>
        </p:nvCxnSpPr>
        <p:spPr>
          <a:xfrm>
            <a:off x="9668270" y="4466335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3" name="Google Shape;1743;p91"/>
          <p:cNvCxnSpPr/>
          <p:nvPr/>
        </p:nvCxnSpPr>
        <p:spPr>
          <a:xfrm rot="10800000">
            <a:off x="9897953" y="2916796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4" name="Google Shape;1744;p91"/>
          <p:cNvCxnSpPr/>
          <p:nvPr/>
        </p:nvCxnSpPr>
        <p:spPr>
          <a:xfrm flipH="1">
            <a:off x="8950370" y="4386048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45" name="Google Shape;1745;p91"/>
          <p:cNvSpPr/>
          <p:nvPr/>
        </p:nvSpPr>
        <p:spPr>
          <a:xfrm>
            <a:off x="10942482" y="2698787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6" name="Google Shape;1746;p91"/>
          <p:cNvSpPr/>
          <p:nvPr/>
        </p:nvSpPr>
        <p:spPr>
          <a:xfrm>
            <a:off x="10557472" y="249665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7" name="Google Shape;1747;p91"/>
          <p:cNvSpPr/>
          <p:nvPr/>
        </p:nvSpPr>
        <p:spPr>
          <a:xfrm>
            <a:off x="9902954" y="202501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8" name="Google Shape;1748;p91"/>
          <p:cNvSpPr/>
          <p:nvPr/>
        </p:nvSpPr>
        <p:spPr>
          <a:xfrm>
            <a:off x="9874078" y="236190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9" name="Google Shape;1749;p91"/>
          <p:cNvSpPr/>
          <p:nvPr/>
        </p:nvSpPr>
        <p:spPr>
          <a:xfrm>
            <a:off x="10336091" y="5056975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0" name="Google Shape;1750;p91"/>
          <p:cNvSpPr/>
          <p:nvPr/>
        </p:nvSpPr>
        <p:spPr>
          <a:xfrm>
            <a:off x="10769228" y="492222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1" name="Google Shape;1751;p91"/>
          <p:cNvSpPr/>
          <p:nvPr/>
        </p:nvSpPr>
        <p:spPr>
          <a:xfrm>
            <a:off x="11298617" y="336293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2" name="Google Shape;1752;p91"/>
          <p:cNvSpPr/>
          <p:nvPr/>
        </p:nvSpPr>
        <p:spPr>
          <a:xfrm>
            <a:off x="11297627" y="3830419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3" name="Google Shape;1753;p91"/>
          <p:cNvSpPr/>
          <p:nvPr/>
        </p:nvSpPr>
        <p:spPr>
          <a:xfrm>
            <a:off x="9062048" y="385930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4" name="Google Shape;1754;p91"/>
          <p:cNvSpPr/>
          <p:nvPr/>
        </p:nvSpPr>
        <p:spPr>
          <a:xfrm>
            <a:off x="9614196" y="535536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5" name="Google Shape;1755;p91"/>
          <p:cNvSpPr/>
          <p:nvPr/>
        </p:nvSpPr>
        <p:spPr>
          <a:xfrm>
            <a:off x="10276545" y="4619199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6" name="Google Shape;1756;p91"/>
          <p:cNvSpPr/>
          <p:nvPr/>
        </p:nvSpPr>
        <p:spPr>
          <a:xfrm>
            <a:off x="9325439" y="352655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9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МУЛЬТИМОДАЛЬНЫЕ ЭМБЕДДИНГИ</a:t>
            </a:r>
            <a:endParaRPr/>
          </a:p>
        </p:txBody>
      </p:sp>
      <p:sp>
        <p:nvSpPr>
          <p:cNvPr id="1762" name="Google Shape;1762;p92"/>
          <p:cNvSpPr txBox="1"/>
          <p:nvPr/>
        </p:nvSpPr>
        <p:spPr>
          <a:xfrm>
            <a:off x="1132571" y="4845972"/>
            <a:ext cx="2043766" cy="867930"/>
          </a:xfrm>
          <a:prstGeom prst="rect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«Кот сидит на стуле»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hair-animal-cute-looking-pet-fur-portrait-fluffy-kitten-cat-sitting-feline-mammal-gray-fauna-friend-whiskers-grey-kitty-furry-vertebrate-domestic-adorable-burmese-companion-british-shorthair-european-shorthair-chartreux-russian-blue-korat-small-to-medium-sized-cats-cat-like-mammal-carnivoran-nebelung-domestic-short-haired-cat-1022835.jpg (1280Ã1920)" id="1763" name="Google Shape;176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71" y="1443788"/>
            <a:ext cx="1963555" cy="2945332"/>
          </a:xfrm>
          <a:prstGeom prst="rect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4" name="Google Shape;176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0384" y="1912185"/>
            <a:ext cx="3342824" cy="1460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5" name="Google Shape;1765;p92"/>
          <p:cNvCxnSpPr/>
          <p:nvPr/>
        </p:nvCxnSpPr>
        <p:spPr>
          <a:xfrm flipH="1" rot="10800000">
            <a:off x="3378467" y="2704699"/>
            <a:ext cx="904775" cy="279133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66" name="Google Shape;1766;p92"/>
          <p:cNvSpPr/>
          <p:nvPr/>
        </p:nvSpPr>
        <p:spPr>
          <a:xfrm>
            <a:off x="10249464" y="3218552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67" name="Google Shape;1767;p92"/>
          <p:cNvCxnSpPr/>
          <p:nvPr/>
        </p:nvCxnSpPr>
        <p:spPr>
          <a:xfrm>
            <a:off x="9668270" y="4466335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68" name="Google Shape;1768;p92"/>
          <p:cNvCxnSpPr/>
          <p:nvPr/>
        </p:nvCxnSpPr>
        <p:spPr>
          <a:xfrm rot="10800000">
            <a:off x="9897953" y="2916796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69" name="Google Shape;1769;p92"/>
          <p:cNvCxnSpPr/>
          <p:nvPr/>
        </p:nvCxnSpPr>
        <p:spPr>
          <a:xfrm flipH="1">
            <a:off x="8950370" y="4386048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70" name="Google Shape;1770;p92"/>
          <p:cNvSpPr/>
          <p:nvPr/>
        </p:nvSpPr>
        <p:spPr>
          <a:xfrm>
            <a:off x="10942482" y="2698787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1" name="Google Shape;1771;p92"/>
          <p:cNvSpPr/>
          <p:nvPr/>
        </p:nvSpPr>
        <p:spPr>
          <a:xfrm>
            <a:off x="10557472" y="249665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2" name="Google Shape;1772;p92"/>
          <p:cNvSpPr/>
          <p:nvPr/>
        </p:nvSpPr>
        <p:spPr>
          <a:xfrm>
            <a:off x="9902954" y="202501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3" name="Google Shape;1773;p92"/>
          <p:cNvSpPr/>
          <p:nvPr/>
        </p:nvSpPr>
        <p:spPr>
          <a:xfrm>
            <a:off x="9874078" y="236190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4" name="Google Shape;1774;p92"/>
          <p:cNvSpPr/>
          <p:nvPr/>
        </p:nvSpPr>
        <p:spPr>
          <a:xfrm>
            <a:off x="10336091" y="5056975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5" name="Google Shape;1775;p92"/>
          <p:cNvSpPr/>
          <p:nvPr/>
        </p:nvSpPr>
        <p:spPr>
          <a:xfrm>
            <a:off x="10769228" y="492222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6" name="Google Shape;1776;p92"/>
          <p:cNvSpPr txBox="1"/>
          <p:nvPr/>
        </p:nvSpPr>
        <p:spPr>
          <a:xfrm>
            <a:off x="4043557" y="1346068"/>
            <a:ext cx="3921266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Свёрточная нейросеть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77" name="Google Shape;1777;p92"/>
          <p:cNvCxnSpPr/>
          <p:nvPr/>
        </p:nvCxnSpPr>
        <p:spPr>
          <a:xfrm>
            <a:off x="7603958" y="2704699"/>
            <a:ext cx="2550695" cy="67376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78" name="Google Shape;1778;p92"/>
          <p:cNvSpPr/>
          <p:nvPr/>
        </p:nvSpPr>
        <p:spPr>
          <a:xfrm>
            <a:off x="11298617" y="336293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9" name="Google Shape;1779;p92"/>
          <p:cNvSpPr/>
          <p:nvPr/>
        </p:nvSpPr>
        <p:spPr>
          <a:xfrm>
            <a:off x="11297627" y="3830419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0" name="Google Shape;1780;p92"/>
          <p:cNvSpPr/>
          <p:nvPr/>
        </p:nvSpPr>
        <p:spPr>
          <a:xfrm>
            <a:off x="9062048" y="385930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1" name="Google Shape;1781;p92"/>
          <p:cNvSpPr/>
          <p:nvPr/>
        </p:nvSpPr>
        <p:spPr>
          <a:xfrm>
            <a:off x="9614196" y="535536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2" name="Google Shape;1782;p92"/>
          <p:cNvSpPr/>
          <p:nvPr/>
        </p:nvSpPr>
        <p:spPr>
          <a:xfrm>
            <a:off x="10276545" y="4619199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3" name="Google Shape;1783;p92"/>
          <p:cNvSpPr/>
          <p:nvPr/>
        </p:nvSpPr>
        <p:spPr>
          <a:xfrm>
            <a:off x="9325439" y="352655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КЛАСТЕРИЗАЦИЯ ОБЪЕКТОВ</a:t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1506175" y="1618518"/>
            <a:ext cx="242887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Изображения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LK\Documents\yCamp2015\Presentation\etc\dog-small.png" id="254" name="Google Shape;254;p30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997425" y="3816156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55" name="Google Shape;255;p30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587941" y="3488035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56" name="Google Shape;256;p30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2301459" y="373568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57" name="Google Shape;25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5069" y="4029369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7637" y="240459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59" name="Google Shape;259;p30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672498" y="37696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60" name="Google Shape;260;p30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824898" y="39220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846" y="341918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62" name="Google Shape;26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1337" y="252437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190" y="2915098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0503" y="3038123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6946" y="3511617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66" name="Google Shape;266;p30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285343" y="3819342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67" name="Google Shape;267;p30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515287" y="321545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7234" y="310537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МУЛЬТИМОДАЛЬНЫЕ ЭМБЕДДИНГИ</a:t>
            </a:r>
            <a:endParaRPr/>
          </a:p>
        </p:txBody>
      </p:sp>
      <p:sp>
        <p:nvSpPr>
          <p:cNvPr id="1789" name="Google Shape;1789;p93"/>
          <p:cNvSpPr txBox="1"/>
          <p:nvPr/>
        </p:nvSpPr>
        <p:spPr>
          <a:xfrm>
            <a:off x="1132571" y="4845972"/>
            <a:ext cx="2043766" cy="867930"/>
          </a:xfrm>
          <a:prstGeom prst="rect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«Кот сидит на стуле»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hair-animal-cute-looking-pet-fur-portrait-fluffy-kitten-cat-sitting-feline-mammal-gray-fauna-friend-whiskers-grey-kitty-furry-vertebrate-domestic-adorable-burmese-companion-british-shorthair-european-shorthair-chartreux-russian-blue-korat-small-to-medium-sized-cats-cat-like-mammal-carnivoran-nebelung-domestic-short-haired-cat-1022835.jpg (1280Ã1920)" id="1790" name="Google Shape;179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71" y="1443788"/>
            <a:ext cx="1963555" cy="2945332"/>
          </a:xfrm>
          <a:prstGeom prst="rect">
            <a:avLst/>
          </a:prstGeom>
          <a:noFill/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1" name="Google Shape;179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0384" y="1912185"/>
            <a:ext cx="3342824" cy="1460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2" name="Google Shape;1792;p93"/>
          <p:cNvCxnSpPr/>
          <p:nvPr/>
        </p:nvCxnSpPr>
        <p:spPr>
          <a:xfrm flipH="1" rot="10800000">
            <a:off x="3378467" y="2704699"/>
            <a:ext cx="904775" cy="279133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93" name="Google Shape;1793;p93"/>
          <p:cNvCxnSpPr/>
          <p:nvPr/>
        </p:nvCxnSpPr>
        <p:spPr>
          <a:xfrm flipH="1" rot="10800000">
            <a:off x="6795435" y="3763478"/>
            <a:ext cx="3657601" cy="1722923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94" name="Google Shape;1794;p93"/>
          <p:cNvSpPr/>
          <p:nvPr/>
        </p:nvSpPr>
        <p:spPr>
          <a:xfrm>
            <a:off x="10249464" y="3218552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95" name="Google Shape;1795;p93"/>
          <p:cNvCxnSpPr/>
          <p:nvPr/>
        </p:nvCxnSpPr>
        <p:spPr>
          <a:xfrm>
            <a:off x="9668270" y="4466335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96" name="Google Shape;1796;p93"/>
          <p:cNvCxnSpPr/>
          <p:nvPr/>
        </p:nvCxnSpPr>
        <p:spPr>
          <a:xfrm rot="10800000">
            <a:off x="9897953" y="2916796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97" name="Google Shape;1797;p93"/>
          <p:cNvCxnSpPr/>
          <p:nvPr/>
        </p:nvCxnSpPr>
        <p:spPr>
          <a:xfrm flipH="1">
            <a:off x="8950370" y="4386048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98" name="Google Shape;1798;p93"/>
          <p:cNvSpPr/>
          <p:nvPr/>
        </p:nvSpPr>
        <p:spPr>
          <a:xfrm>
            <a:off x="10490096" y="3516935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9" name="Google Shape;1799;p93"/>
          <p:cNvSpPr/>
          <p:nvPr/>
        </p:nvSpPr>
        <p:spPr>
          <a:xfrm>
            <a:off x="10942482" y="2698787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0" name="Google Shape;1800;p93"/>
          <p:cNvSpPr/>
          <p:nvPr/>
        </p:nvSpPr>
        <p:spPr>
          <a:xfrm>
            <a:off x="10557472" y="249665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1" name="Google Shape;1801;p93"/>
          <p:cNvSpPr/>
          <p:nvPr/>
        </p:nvSpPr>
        <p:spPr>
          <a:xfrm>
            <a:off x="9902954" y="202501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2" name="Google Shape;1802;p93"/>
          <p:cNvSpPr/>
          <p:nvPr/>
        </p:nvSpPr>
        <p:spPr>
          <a:xfrm>
            <a:off x="9874078" y="236190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3" name="Google Shape;1803;p93"/>
          <p:cNvSpPr/>
          <p:nvPr/>
        </p:nvSpPr>
        <p:spPr>
          <a:xfrm>
            <a:off x="10336091" y="5056975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4" name="Google Shape;1804;p93"/>
          <p:cNvSpPr/>
          <p:nvPr/>
        </p:nvSpPr>
        <p:spPr>
          <a:xfrm>
            <a:off x="10769228" y="492222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05" name="Google Shape;1805;p93"/>
          <p:cNvGrpSpPr/>
          <p:nvPr/>
        </p:nvGrpSpPr>
        <p:grpSpPr>
          <a:xfrm>
            <a:off x="5399791" y="4783757"/>
            <a:ext cx="1204912" cy="1366560"/>
            <a:chOff x="6331733" y="2438419"/>
            <a:chExt cx="1567666" cy="1777981"/>
          </a:xfrm>
        </p:grpSpPr>
        <p:sp>
          <p:nvSpPr>
            <p:cNvPr id="1806" name="Google Shape;1806;p9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500834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07" name="Google Shape;1807;p9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808" name="Google Shape;1808;p9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09" name="Google Shape;1809;p9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10" name="Google Shape;1810;p93"/>
          <p:cNvSpPr txBox="1"/>
          <p:nvPr/>
        </p:nvSpPr>
        <p:spPr>
          <a:xfrm>
            <a:off x="4043557" y="1346068"/>
            <a:ext cx="3921266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Свёрточная нейросеть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1" name="Google Shape;1811;p93"/>
          <p:cNvSpPr txBox="1"/>
          <p:nvPr/>
        </p:nvSpPr>
        <p:spPr>
          <a:xfrm>
            <a:off x="4488070" y="3799117"/>
            <a:ext cx="3000385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Рекуррентная нейросеть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2" name="Google Shape;1812;p93"/>
          <p:cNvCxnSpPr/>
          <p:nvPr/>
        </p:nvCxnSpPr>
        <p:spPr>
          <a:xfrm>
            <a:off x="3465095" y="5313145"/>
            <a:ext cx="1742172" cy="202131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13" name="Google Shape;1813;p93"/>
          <p:cNvCxnSpPr/>
          <p:nvPr/>
        </p:nvCxnSpPr>
        <p:spPr>
          <a:xfrm>
            <a:off x="7603958" y="2704699"/>
            <a:ext cx="2550695" cy="67376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14" name="Google Shape;1814;p93"/>
          <p:cNvSpPr/>
          <p:nvPr/>
        </p:nvSpPr>
        <p:spPr>
          <a:xfrm>
            <a:off x="11298617" y="336293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5" name="Google Shape;1815;p93"/>
          <p:cNvSpPr/>
          <p:nvPr/>
        </p:nvSpPr>
        <p:spPr>
          <a:xfrm>
            <a:off x="11297627" y="3830419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6" name="Google Shape;1816;p93"/>
          <p:cNvSpPr/>
          <p:nvPr/>
        </p:nvSpPr>
        <p:spPr>
          <a:xfrm>
            <a:off x="9062048" y="385930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7" name="Google Shape;1817;p93"/>
          <p:cNvSpPr/>
          <p:nvPr/>
        </p:nvSpPr>
        <p:spPr>
          <a:xfrm>
            <a:off x="9614196" y="535536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8" name="Google Shape;1818;p93"/>
          <p:cNvSpPr/>
          <p:nvPr/>
        </p:nvSpPr>
        <p:spPr>
          <a:xfrm>
            <a:off x="10276545" y="4619199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9" name="Google Shape;1819;p93"/>
          <p:cNvSpPr/>
          <p:nvPr/>
        </p:nvSpPr>
        <p:spPr>
          <a:xfrm>
            <a:off x="9325439" y="352655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СЕМАНТИЧЕСКИЙ ПОИСК ИЗОБРАЖЕНИЙ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5" name="Google Shape;1825;p94"/>
          <p:cNvSpPr txBox="1"/>
          <p:nvPr/>
        </p:nvSpPr>
        <p:spPr>
          <a:xfrm>
            <a:off x="449179" y="3623564"/>
            <a:ext cx="2043766" cy="867930"/>
          </a:xfrm>
          <a:prstGeom prst="rect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«Кот сидит на стуле»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6" name="Google Shape;1826;p94"/>
          <p:cNvSpPr/>
          <p:nvPr/>
        </p:nvSpPr>
        <p:spPr>
          <a:xfrm>
            <a:off x="7284884" y="279504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7" name="Google Shape;1827;p94"/>
          <p:cNvCxnSpPr/>
          <p:nvPr/>
        </p:nvCxnSpPr>
        <p:spPr>
          <a:xfrm>
            <a:off x="6703690" y="4042825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28" name="Google Shape;1828;p94"/>
          <p:cNvCxnSpPr/>
          <p:nvPr/>
        </p:nvCxnSpPr>
        <p:spPr>
          <a:xfrm rot="10800000">
            <a:off x="6933373" y="2493286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29" name="Google Shape;1829;p94"/>
          <p:cNvCxnSpPr/>
          <p:nvPr/>
        </p:nvCxnSpPr>
        <p:spPr>
          <a:xfrm flipH="1">
            <a:off x="5985790" y="3962538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30" name="Google Shape;1830;p94"/>
          <p:cNvSpPr/>
          <p:nvPr/>
        </p:nvSpPr>
        <p:spPr>
          <a:xfrm>
            <a:off x="7977902" y="2275277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1" name="Google Shape;1831;p94"/>
          <p:cNvSpPr/>
          <p:nvPr/>
        </p:nvSpPr>
        <p:spPr>
          <a:xfrm>
            <a:off x="7592892" y="207314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2" name="Google Shape;1832;p94"/>
          <p:cNvSpPr/>
          <p:nvPr/>
        </p:nvSpPr>
        <p:spPr>
          <a:xfrm>
            <a:off x="6938374" y="160150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3" name="Google Shape;1833;p94"/>
          <p:cNvSpPr/>
          <p:nvPr/>
        </p:nvSpPr>
        <p:spPr>
          <a:xfrm>
            <a:off x="7068842" y="239856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4" name="Google Shape;1834;p94"/>
          <p:cNvSpPr/>
          <p:nvPr/>
        </p:nvSpPr>
        <p:spPr>
          <a:xfrm>
            <a:off x="7217074" y="438056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5" name="Google Shape;1835;p94"/>
          <p:cNvSpPr/>
          <p:nvPr/>
        </p:nvSpPr>
        <p:spPr>
          <a:xfrm>
            <a:off x="7804648" y="449871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6" name="Google Shape;1836;p94"/>
          <p:cNvSpPr/>
          <p:nvPr/>
        </p:nvSpPr>
        <p:spPr>
          <a:xfrm>
            <a:off x="8041695" y="2960849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7" name="Google Shape;1837;p94"/>
          <p:cNvSpPr/>
          <p:nvPr/>
        </p:nvSpPr>
        <p:spPr>
          <a:xfrm>
            <a:off x="7989691" y="349955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8" name="Google Shape;1838;p94"/>
          <p:cNvSpPr/>
          <p:nvPr/>
        </p:nvSpPr>
        <p:spPr>
          <a:xfrm>
            <a:off x="6183598" y="390326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9" name="Google Shape;1839;p94"/>
          <p:cNvSpPr/>
          <p:nvPr/>
        </p:nvSpPr>
        <p:spPr>
          <a:xfrm>
            <a:off x="6649616" y="493185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0" name="Google Shape;1840;p94"/>
          <p:cNvSpPr/>
          <p:nvPr/>
        </p:nvSpPr>
        <p:spPr>
          <a:xfrm>
            <a:off x="7246816" y="349249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1" name="Google Shape;1841;p94"/>
          <p:cNvSpPr/>
          <p:nvPr/>
        </p:nvSpPr>
        <p:spPr>
          <a:xfrm>
            <a:off x="6360859" y="310304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2" name="Google Shape;1842;p94"/>
          <p:cNvSpPr txBox="1"/>
          <p:nvPr/>
        </p:nvSpPr>
        <p:spPr>
          <a:xfrm>
            <a:off x="218572" y="2896942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Запрос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9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СЕМАНТИЧЕСКИЙ ПОИСК ИЗОБРАЖЕНИЙ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8" name="Google Shape;1848;p95"/>
          <p:cNvSpPr txBox="1"/>
          <p:nvPr/>
        </p:nvSpPr>
        <p:spPr>
          <a:xfrm>
            <a:off x="449179" y="3623564"/>
            <a:ext cx="2043766" cy="867930"/>
          </a:xfrm>
          <a:prstGeom prst="rect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«Кот сидит на стуле»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49" name="Google Shape;1849;p95"/>
          <p:cNvGrpSpPr/>
          <p:nvPr/>
        </p:nvGrpSpPr>
        <p:grpSpPr>
          <a:xfrm>
            <a:off x="3792373" y="3368844"/>
            <a:ext cx="1204912" cy="1366560"/>
            <a:chOff x="6331733" y="2438419"/>
            <a:chExt cx="1567666" cy="1777981"/>
          </a:xfrm>
        </p:grpSpPr>
        <p:sp>
          <p:nvSpPr>
            <p:cNvPr id="1850" name="Google Shape;1850;p9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500834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51" name="Google Shape;1851;p9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852" name="Google Shape;1852;p9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53" name="Google Shape;1853;p9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54" name="Google Shape;1854;p95"/>
          <p:cNvSpPr txBox="1"/>
          <p:nvPr/>
        </p:nvSpPr>
        <p:spPr>
          <a:xfrm>
            <a:off x="2803650" y="2345703"/>
            <a:ext cx="3000385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Рекуррентная нейросеть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55" name="Google Shape;1855;p95"/>
          <p:cNvCxnSpPr/>
          <p:nvPr/>
        </p:nvCxnSpPr>
        <p:spPr>
          <a:xfrm>
            <a:off x="2637323" y="4042612"/>
            <a:ext cx="789271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56" name="Google Shape;1856;p95"/>
          <p:cNvSpPr/>
          <p:nvPr/>
        </p:nvSpPr>
        <p:spPr>
          <a:xfrm>
            <a:off x="7284884" y="279504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57" name="Google Shape;1857;p95"/>
          <p:cNvCxnSpPr/>
          <p:nvPr/>
        </p:nvCxnSpPr>
        <p:spPr>
          <a:xfrm>
            <a:off x="6703690" y="4042825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58" name="Google Shape;1858;p95"/>
          <p:cNvCxnSpPr/>
          <p:nvPr/>
        </p:nvCxnSpPr>
        <p:spPr>
          <a:xfrm rot="10800000">
            <a:off x="6933373" y="2493286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59" name="Google Shape;1859;p95"/>
          <p:cNvCxnSpPr/>
          <p:nvPr/>
        </p:nvCxnSpPr>
        <p:spPr>
          <a:xfrm flipH="1">
            <a:off x="5985790" y="3962538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60" name="Google Shape;1860;p95"/>
          <p:cNvSpPr/>
          <p:nvPr/>
        </p:nvSpPr>
        <p:spPr>
          <a:xfrm>
            <a:off x="7525516" y="3093425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1" name="Google Shape;1861;p95"/>
          <p:cNvSpPr/>
          <p:nvPr/>
        </p:nvSpPr>
        <p:spPr>
          <a:xfrm>
            <a:off x="8041695" y="2960849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2" name="Google Shape;1862;p95"/>
          <p:cNvSpPr/>
          <p:nvPr/>
        </p:nvSpPr>
        <p:spPr>
          <a:xfrm>
            <a:off x="7989691" y="349955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3" name="Google Shape;1863;p95"/>
          <p:cNvSpPr/>
          <p:nvPr/>
        </p:nvSpPr>
        <p:spPr>
          <a:xfrm>
            <a:off x="7246816" y="349249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64" name="Google Shape;1864;p95"/>
          <p:cNvCxnSpPr/>
          <p:nvPr/>
        </p:nvCxnSpPr>
        <p:spPr>
          <a:xfrm flipH="1" rot="10800000">
            <a:off x="5245770" y="3282004"/>
            <a:ext cx="2239142" cy="81836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65" name="Google Shape;1865;p95"/>
          <p:cNvSpPr/>
          <p:nvPr/>
        </p:nvSpPr>
        <p:spPr>
          <a:xfrm>
            <a:off x="7977902" y="2275277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6" name="Google Shape;1866;p95"/>
          <p:cNvSpPr/>
          <p:nvPr/>
        </p:nvSpPr>
        <p:spPr>
          <a:xfrm>
            <a:off x="7592892" y="207314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7" name="Google Shape;1867;p95"/>
          <p:cNvSpPr/>
          <p:nvPr/>
        </p:nvSpPr>
        <p:spPr>
          <a:xfrm>
            <a:off x="6938374" y="160150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8" name="Google Shape;1868;p95"/>
          <p:cNvSpPr/>
          <p:nvPr/>
        </p:nvSpPr>
        <p:spPr>
          <a:xfrm>
            <a:off x="7068842" y="239856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9" name="Google Shape;1869;p95"/>
          <p:cNvSpPr/>
          <p:nvPr/>
        </p:nvSpPr>
        <p:spPr>
          <a:xfrm>
            <a:off x="7217074" y="438056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0" name="Google Shape;1870;p95"/>
          <p:cNvSpPr/>
          <p:nvPr/>
        </p:nvSpPr>
        <p:spPr>
          <a:xfrm>
            <a:off x="7804648" y="449871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1" name="Google Shape;1871;p95"/>
          <p:cNvSpPr/>
          <p:nvPr/>
        </p:nvSpPr>
        <p:spPr>
          <a:xfrm>
            <a:off x="6649616" y="493185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2" name="Google Shape;1872;p95"/>
          <p:cNvSpPr/>
          <p:nvPr/>
        </p:nvSpPr>
        <p:spPr>
          <a:xfrm>
            <a:off x="6360859" y="310304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3" name="Google Shape;1873;p95"/>
          <p:cNvSpPr/>
          <p:nvPr/>
        </p:nvSpPr>
        <p:spPr>
          <a:xfrm>
            <a:off x="6183598" y="390326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4" name="Google Shape;1874;p95"/>
          <p:cNvSpPr txBox="1"/>
          <p:nvPr/>
        </p:nvSpPr>
        <p:spPr>
          <a:xfrm>
            <a:off x="218572" y="2896942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Запрос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9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СЕМАНТИЧЕСКИЙ ПОИСК ИЗОБРАЖЕНИЙ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0" name="Google Shape;1880;p96"/>
          <p:cNvSpPr txBox="1"/>
          <p:nvPr/>
        </p:nvSpPr>
        <p:spPr>
          <a:xfrm>
            <a:off x="449179" y="3623564"/>
            <a:ext cx="2043766" cy="867930"/>
          </a:xfrm>
          <a:prstGeom prst="rect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«Кот сидит на стуле»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81" name="Google Shape;1881;p96"/>
          <p:cNvGrpSpPr/>
          <p:nvPr/>
        </p:nvGrpSpPr>
        <p:grpSpPr>
          <a:xfrm>
            <a:off x="3792373" y="3368844"/>
            <a:ext cx="1204912" cy="1366560"/>
            <a:chOff x="6331733" y="2438419"/>
            <a:chExt cx="1567666" cy="1777981"/>
          </a:xfrm>
        </p:grpSpPr>
        <p:sp>
          <p:nvSpPr>
            <p:cNvPr id="1882" name="Google Shape;1882;p9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500834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83" name="Google Shape;1883;p9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884" name="Google Shape;1884;p9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85" name="Google Shape;1885;p9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86" name="Google Shape;1886;p96"/>
          <p:cNvSpPr txBox="1"/>
          <p:nvPr/>
        </p:nvSpPr>
        <p:spPr>
          <a:xfrm>
            <a:off x="2803650" y="2345703"/>
            <a:ext cx="3000385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Рекуррентная нейросеть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87" name="Google Shape;1887;p96"/>
          <p:cNvCxnSpPr/>
          <p:nvPr/>
        </p:nvCxnSpPr>
        <p:spPr>
          <a:xfrm>
            <a:off x="2637323" y="4042612"/>
            <a:ext cx="789271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88" name="Google Shape;1888;p96"/>
          <p:cNvSpPr/>
          <p:nvPr/>
        </p:nvSpPr>
        <p:spPr>
          <a:xfrm>
            <a:off x="7284884" y="2795042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89" name="Google Shape;1889;p96"/>
          <p:cNvCxnSpPr/>
          <p:nvPr/>
        </p:nvCxnSpPr>
        <p:spPr>
          <a:xfrm>
            <a:off x="6703690" y="4042825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90" name="Google Shape;1890;p96"/>
          <p:cNvCxnSpPr/>
          <p:nvPr/>
        </p:nvCxnSpPr>
        <p:spPr>
          <a:xfrm rot="10800000">
            <a:off x="6933373" y="2493286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91" name="Google Shape;1891;p96"/>
          <p:cNvCxnSpPr/>
          <p:nvPr/>
        </p:nvCxnSpPr>
        <p:spPr>
          <a:xfrm flipH="1">
            <a:off x="5985790" y="3962538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92" name="Google Shape;1892;p96"/>
          <p:cNvSpPr/>
          <p:nvPr/>
        </p:nvSpPr>
        <p:spPr>
          <a:xfrm>
            <a:off x="7525516" y="3093425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3" name="Google Shape;1893;p96"/>
          <p:cNvSpPr/>
          <p:nvPr/>
        </p:nvSpPr>
        <p:spPr>
          <a:xfrm>
            <a:off x="8041695" y="2960849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4" name="Google Shape;1894;p96"/>
          <p:cNvSpPr/>
          <p:nvPr/>
        </p:nvSpPr>
        <p:spPr>
          <a:xfrm>
            <a:off x="7989691" y="3499556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5" name="Google Shape;1895;p96"/>
          <p:cNvSpPr/>
          <p:nvPr/>
        </p:nvSpPr>
        <p:spPr>
          <a:xfrm>
            <a:off x="7246816" y="3492491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96" name="Google Shape;1896;p96"/>
          <p:cNvCxnSpPr/>
          <p:nvPr/>
        </p:nvCxnSpPr>
        <p:spPr>
          <a:xfrm flipH="1" rot="10800000">
            <a:off x="5245770" y="3282004"/>
            <a:ext cx="2239142" cy="81836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97" name="Google Shape;1897;p96"/>
          <p:cNvSpPr/>
          <p:nvPr/>
        </p:nvSpPr>
        <p:spPr>
          <a:xfrm rot="-1736454">
            <a:off x="6872448" y="2647429"/>
            <a:ext cx="1704884" cy="1353519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8" name="Google Shape;1898;p96"/>
          <p:cNvSpPr/>
          <p:nvPr/>
        </p:nvSpPr>
        <p:spPr>
          <a:xfrm>
            <a:off x="7977902" y="2275277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9" name="Google Shape;1899;p96"/>
          <p:cNvSpPr/>
          <p:nvPr/>
        </p:nvSpPr>
        <p:spPr>
          <a:xfrm>
            <a:off x="7592892" y="207314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0" name="Google Shape;1900;p96"/>
          <p:cNvSpPr/>
          <p:nvPr/>
        </p:nvSpPr>
        <p:spPr>
          <a:xfrm>
            <a:off x="6938374" y="160150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1" name="Google Shape;1901;p96"/>
          <p:cNvSpPr/>
          <p:nvPr/>
        </p:nvSpPr>
        <p:spPr>
          <a:xfrm>
            <a:off x="7068842" y="239856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2" name="Google Shape;1902;p96"/>
          <p:cNvSpPr/>
          <p:nvPr/>
        </p:nvSpPr>
        <p:spPr>
          <a:xfrm>
            <a:off x="7217074" y="438056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3" name="Google Shape;1903;p96"/>
          <p:cNvSpPr/>
          <p:nvPr/>
        </p:nvSpPr>
        <p:spPr>
          <a:xfrm>
            <a:off x="7804648" y="449871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4" name="Google Shape;1904;p96"/>
          <p:cNvSpPr/>
          <p:nvPr/>
        </p:nvSpPr>
        <p:spPr>
          <a:xfrm>
            <a:off x="6649616" y="493185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5" name="Google Shape;1905;p96"/>
          <p:cNvSpPr/>
          <p:nvPr/>
        </p:nvSpPr>
        <p:spPr>
          <a:xfrm>
            <a:off x="6360859" y="310304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6183598" y="390326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7" name="Google Shape;1907;p96"/>
          <p:cNvSpPr txBox="1"/>
          <p:nvPr/>
        </p:nvSpPr>
        <p:spPr>
          <a:xfrm>
            <a:off x="218572" y="2896942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Запрос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9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СЕМАНТИЧЕСКИЙ ПОИСК ИЗОБРАЖЕНИЙ</a:t>
            </a:r>
            <a:endParaRPr/>
          </a:p>
        </p:txBody>
      </p:sp>
      <p:sp>
        <p:nvSpPr>
          <p:cNvPr id="1913" name="Google Shape;1913;p97"/>
          <p:cNvSpPr txBox="1"/>
          <p:nvPr/>
        </p:nvSpPr>
        <p:spPr>
          <a:xfrm>
            <a:off x="449179" y="3623564"/>
            <a:ext cx="2043766" cy="867930"/>
          </a:xfrm>
          <a:prstGeom prst="rect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«Кот сидит на стуле»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14" name="Google Shape;1914;p97"/>
          <p:cNvGrpSpPr/>
          <p:nvPr/>
        </p:nvGrpSpPr>
        <p:grpSpPr>
          <a:xfrm>
            <a:off x="3792373" y="3368844"/>
            <a:ext cx="1204912" cy="1366560"/>
            <a:chOff x="6331733" y="2438419"/>
            <a:chExt cx="1567666" cy="1777981"/>
          </a:xfrm>
        </p:grpSpPr>
        <p:sp>
          <p:nvSpPr>
            <p:cNvPr id="1915" name="Google Shape;1915;p97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500834"/>
            </a:solidFill>
            <a:ln cap="flat" cmpd="sng" w="28575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916" name="Google Shape;1916;p97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917" name="Google Shape;1917;p9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918" name="Google Shape;1918;p9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19" name="Google Shape;1919;p97"/>
          <p:cNvSpPr txBox="1"/>
          <p:nvPr/>
        </p:nvSpPr>
        <p:spPr>
          <a:xfrm>
            <a:off x="2803650" y="2345703"/>
            <a:ext cx="3000385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Рекуррентная нейросеть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20" name="Google Shape;1920;p97"/>
          <p:cNvCxnSpPr/>
          <p:nvPr/>
        </p:nvCxnSpPr>
        <p:spPr>
          <a:xfrm>
            <a:off x="2637323" y="4042612"/>
            <a:ext cx="789271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hair-animal-cute-looking-pet-fur-portrait-fluffy-kitten-cat-sitting-feline-mammal-gray-fauna-friend-whiskers-grey-kitty-furry-vertebrate-domestic-adorable-burmese-companion-british-shorthair-european-shorthair-chartreux-russian-blue-korat-small-to-medium-sized-cats-cat-like-mammal-carnivoran-nebelung-domestic-short-haired-cat-1022835.jpg (1280Ã1920)" id="1921" name="Google Shape;1921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9468314" y="1934455"/>
            <a:ext cx="1654900" cy="2472150"/>
          </a:xfrm>
          <a:prstGeom prst="rect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hair-animal-cute-looking-pet-fur-portrait-fluffy-kitten-cat-sitting-feline-mammal-gray-fauna-friend-whiskers-grey-kitty-furry-vertebrate-domestic-adorable-burmese-companion-british-shorthair-european-shorthair-chartreux-russian-blue-korat-small-to-medium-sized-cats-cat-like-mammal-carnivoran-nebelung-domestic-short-haired-cat-1022835.jpg (1280Ã1920)" id="1922" name="Google Shape;1922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646236" y="2093351"/>
            <a:ext cx="1648102" cy="2472150"/>
          </a:xfrm>
          <a:prstGeom prst="rect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hair-animal-cute-looking-pet-fur-portrait-fluffy-kitten-cat-sitting-feline-mammal-gray-fauna-friend-whiskers-grey-kitty-furry-vertebrate-domestic-adorable-burmese-companion-british-shorthair-european-shorthair-chartreux-russian-blue-korat-small-to-medium-sized-cats-cat-like-mammal-carnivoran-nebelung-domestic-short-haired-cat-1022835.jpg (1280Ã1920)" id="1923" name="Google Shape;1923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817360" y="2252246"/>
            <a:ext cx="1648101" cy="2472150"/>
          </a:xfrm>
          <a:prstGeom prst="rect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hair-animal-cute-looking-pet-fur-portrait-fluffy-kitten-cat-sitting-feline-mammal-gray-fauna-friend-whiskers-grey-kitty-furry-vertebrate-domestic-adorable-burmese-companion-british-shorthair-european-shorthair-chartreux-russian-blue-korat-small-to-medium-sized-cats-cat-like-mammal-carnivoran-nebelung-domestic-short-haired-cat-1022835.jpg (1280Ã1920)" id="1924" name="Google Shape;1924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88482" y="2411141"/>
            <a:ext cx="1648101" cy="2472150"/>
          </a:xfrm>
          <a:prstGeom prst="rect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25" name="Google Shape;1925;p97"/>
          <p:cNvCxnSpPr/>
          <p:nvPr/>
        </p:nvCxnSpPr>
        <p:spPr>
          <a:xfrm flipH="1" rot="10800000">
            <a:off x="8643487" y="3099335"/>
            <a:ext cx="683393" cy="19251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26" name="Google Shape;1926;p97"/>
          <p:cNvSpPr/>
          <p:nvPr/>
        </p:nvSpPr>
        <p:spPr>
          <a:xfrm>
            <a:off x="7284884" y="2795042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27" name="Google Shape;1927;p97"/>
          <p:cNvCxnSpPr/>
          <p:nvPr/>
        </p:nvCxnSpPr>
        <p:spPr>
          <a:xfrm>
            <a:off x="6703690" y="4042825"/>
            <a:ext cx="1801069" cy="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28" name="Google Shape;1928;p97"/>
          <p:cNvCxnSpPr/>
          <p:nvPr/>
        </p:nvCxnSpPr>
        <p:spPr>
          <a:xfrm rot="10800000">
            <a:off x="6933373" y="2493286"/>
            <a:ext cx="0" cy="1736479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29" name="Google Shape;1929;p97"/>
          <p:cNvCxnSpPr/>
          <p:nvPr/>
        </p:nvCxnSpPr>
        <p:spPr>
          <a:xfrm flipH="1">
            <a:off x="5985790" y="3962538"/>
            <a:ext cx="1058332" cy="895511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30" name="Google Shape;1930;p97"/>
          <p:cNvSpPr/>
          <p:nvPr/>
        </p:nvSpPr>
        <p:spPr>
          <a:xfrm>
            <a:off x="7525516" y="3093425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1" name="Google Shape;1931;p97"/>
          <p:cNvSpPr/>
          <p:nvPr/>
        </p:nvSpPr>
        <p:spPr>
          <a:xfrm>
            <a:off x="8041695" y="2960849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2" name="Google Shape;1932;p97"/>
          <p:cNvSpPr/>
          <p:nvPr/>
        </p:nvSpPr>
        <p:spPr>
          <a:xfrm>
            <a:off x="7989691" y="3499556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3" name="Google Shape;1933;p97"/>
          <p:cNvSpPr/>
          <p:nvPr/>
        </p:nvSpPr>
        <p:spPr>
          <a:xfrm>
            <a:off x="7246816" y="3492491"/>
            <a:ext cx="278700" cy="278700"/>
          </a:xfrm>
          <a:prstGeom prst="ellipse">
            <a:avLst/>
          </a:prstGeom>
          <a:solidFill>
            <a:srgbClr val="3350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34" name="Google Shape;1934;p97"/>
          <p:cNvCxnSpPr/>
          <p:nvPr/>
        </p:nvCxnSpPr>
        <p:spPr>
          <a:xfrm flipH="1" rot="10800000">
            <a:off x="5245770" y="3282004"/>
            <a:ext cx="2239142" cy="81836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35" name="Google Shape;1935;p97"/>
          <p:cNvSpPr/>
          <p:nvPr/>
        </p:nvSpPr>
        <p:spPr>
          <a:xfrm rot="-1736454">
            <a:off x="6872448" y="2647429"/>
            <a:ext cx="1704884" cy="1353519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6" name="Google Shape;1936;p97"/>
          <p:cNvSpPr/>
          <p:nvPr/>
        </p:nvSpPr>
        <p:spPr>
          <a:xfrm>
            <a:off x="7977902" y="2275277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7" name="Google Shape;1937;p97"/>
          <p:cNvSpPr/>
          <p:nvPr/>
        </p:nvSpPr>
        <p:spPr>
          <a:xfrm>
            <a:off x="7592892" y="2073146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8" name="Google Shape;1938;p97"/>
          <p:cNvSpPr/>
          <p:nvPr/>
        </p:nvSpPr>
        <p:spPr>
          <a:xfrm>
            <a:off x="6938374" y="160150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9" name="Google Shape;1939;p97"/>
          <p:cNvSpPr/>
          <p:nvPr/>
        </p:nvSpPr>
        <p:spPr>
          <a:xfrm>
            <a:off x="7068842" y="239856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0" name="Google Shape;1940;p97"/>
          <p:cNvSpPr/>
          <p:nvPr/>
        </p:nvSpPr>
        <p:spPr>
          <a:xfrm>
            <a:off x="7217074" y="438056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1" name="Google Shape;1941;p97"/>
          <p:cNvSpPr/>
          <p:nvPr/>
        </p:nvSpPr>
        <p:spPr>
          <a:xfrm>
            <a:off x="7804648" y="449871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2" name="Google Shape;1942;p97"/>
          <p:cNvSpPr/>
          <p:nvPr/>
        </p:nvSpPr>
        <p:spPr>
          <a:xfrm>
            <a:off x="6649616" y="4931850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3" name="Google Shape;1943;p97"/>
          <p:cNvSpPr/>
          <p:nvPr/>
        </p:nvSpPr>
        <p:spPr>
          <a:xfrm>
            <a:off x="6360859" y="3103048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4" name="Google Shape;1944;p97"/>
          <p:cNvSpPr/>
          <p:nvPr/>
        </p:nvSpPr>
        <p:spPr>
          <a:xfrm>
            <a:off x="6183598" y="3903262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8E8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5" name="Google Shape;1945;p97"/>
          <p:cNvSpPr txBox="1"/>
          <p:nvPr/>
        </p:nvSpPr>
        <p:spPr>
          <a:xfrm>
            <a:off x="218572" y="2896942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Запрос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6" name="Google Shape;1946;p97"/>
          <p:cNvSpPr txBox="1"/>
          <p:nvPr/>
        </p:nvSpPr>
        <p:spPr>
          <a:xfrm>
            <a:off x="8937457" y="1278293"/>
            <a:ext cx="250537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Результат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98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КЛАСТЕРИЗАЦИЯ ОБЪЕКТОВ</a:t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5549900" y="3410864"/>
            <a:ext cx="1574800" cy="894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1506175" y="1618518"/>
            <a:ext cx="242887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Изображения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9426562" y="37053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77" name="Google Shape;277;p31"/>
          <p:cNvGrpSpPr/>
          <p:nvPr/>
        </p:nvGrpSpPr>
        <p:grpSpPr>
          <a:xfrm>
            <a:off x="7930894" y="3111574"/>
            <a:ext cx="2518969" cy="2364763"/>
            <a:chOff x="7930894" y="3111574"/>
            <a:chExt cx="2518969" cy="2364763"/>
          </a:xfrm>
        </p:grpSpPr>
        <p:cxnSp>
          <p:nvCxnSpPr>
            <p:cNvPr id="278" name="Google Shape;278;p31"/>
            <p:cNvCxnSpPr/>
            <p:nvPr/>
          </p:nvCxnSpPr>
          <p:spPr>
            <a:xfrm>
              <a:off x="8648794" y="4661113"/>
              <a:ext cx="1801069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79" name="Google Shape;279;p31"/>
            <p:cNvCxnSpPr/>
            <p:nvPr/>
          </p:nvCxnSpPr>
          <p:spPr>
            <a:xfrm rot="10800000">
              <a:off x="8878477" y="31115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80" name="Google Shape;280;p31"/>
            <p:cNvCxnSpPr/>
            <p:nvPr/>
          </p:nvCxnSpPr>
          <p:spPr>
            <a:xfrm flipH="1">
              <a:off x="7930894" y="4580826"/>
              <a:ext cx="1058332" cy="895511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descr="C:\Users\LK\Documents\yCamp2015\Presentation\etc\dog-small.png" id="281" name="Google Shape;281;p31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997425" y="3816156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82" name="Google Shape;282;p31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587941" y="3488035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83" name="Google Shape;283;p31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2301459" y="373568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84" name="Google Shape;28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5069" y="4029369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7637" y="240459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86" name="Google Shape;286;p31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672498" y="37696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87" name="Google Shape;287;p31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824898" y="39220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88" name="Google Shape;2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846" y="341918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89" name="Google Shape;28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1337" y="252437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90" name="Google Shape;29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190" y="2915098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91" name="Google Shape;29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0503" y="3038123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92" name="Google Shape;29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6946" y="3511617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93" name="Google Shape;293;p31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285343" y="3819342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294" name="Google Shape;294;p31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515287" y="321545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95" name="Google Shape;2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7234" y="310537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96" name="Google Shape;296;p31"/>
          <p:cNvSpPr/>
          <p:nvPr/>
        </p:nvSpPr>
        <p:spPr>
          <a:xfrm>
            <a:off x="9845662" y="36037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9388462" y="32608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7928121" y="4691753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8156562" y="41625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8702662" y="49372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31"/>
          <p:cNvSpPr/>
          <p:nvPr/>
        </p:nvSpPr>
        <p:spPr>
          <a:xfrm>
            <a:off x="9655162" y="41371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10340962" y="40863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10328262" y="34513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9718662" y="29941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8499462" y="430186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9185262" y="47721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8321662" y="4695911"/>
            <a:ext cx="278700" cy="278700"/>
          </a:xfrm>
          <a:prstGeom prst="ellipse">
            <a:avLst/>
          </a:prstGeom>
          <a:solidFill>
            <a:srgbClr val="262626"/>
          </a:solidFill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8050877" y="2075718"/>
            <a:ext cx="2217274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Эмбеддинги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КЛАСТЕРИЗАЦИЯ ОБЪЕКТОВ</a:t>
            </a: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5549900" y="3410864"/>
            <a:ext cx="1574800" cy="894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1506175" y="1618518"/>
            <a:ext cx="242887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Изображения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9426562" y="37053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17" name="Google Shape;317;p32"/>
          <p:cNvGrpSpPr/>
          <p:nvPr/>
        </p:nvGrpSpPr>
        <p:grpSpPr>
          <a:xfrm>
            <a:off x="7930894" y="3111574"/>
            <a:ext cx="2518969" cy="2364763"/>
            <a:chOff x="7930894" y="3111574"/>
            <a:chExt cx="2518969" cy="2364763"/>
          </a:xfrm>
        </p:grpSpPr>
        <p:cxnSp>
          <p:nvCxnSpPr>
            <p:cNvPr id="318" name="Google Shape;318;p32"/>
            <p:cNvCxnSpPr/>
            <p:nvPr/>
          </p:nvCxnSpPr>
          <p:spPr>
            <a:xfrm>
              <a:off x="8648794" y="4661113"/>
              <a:ext cx="1801069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19" name="Google Shape;319;p32"/>
            <p:cNvCxnSpPr/>
            <p:nvPr/>
          </p:nvCxnSpPr>
          <p:spPr>
            <a:xfrm rot="10800000">
              <a:off x="8878477" y="31115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20" name="Google Shape;320;p32"/>
            <p:cNvCxnSpPr/>
            <p:nvPr/>
          </p:nvCxnSpPr>
          <p:spPr>
            <a:xfrm flipH="1">
              <a:off x="7930894" y="4580826"/>
              <a:ext cx="1058332" cy="895511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descr="C:\Users\LK\Documents\yCamp2015\Presentation\etc\dog-small.png" id="321" name="Google Shape;321;p32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997425" y="3816156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322" name="Google Shape;322;p32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587941" y="3488035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323" name="Google Shape;323;p32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2301459" y="373568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24" name="Google Shape;32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5069" y="4029369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25" name="Google Shape;32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7637" y="240459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326" name="Google Shape;326;p32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672498" y="37696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327" name="Google Shape;327;p32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824898" y="3922057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28" name="Google Shape;32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846" y="341918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29" name="Google Shape;32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1337" y="252437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30" name="Google Shape;33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190" y="2915098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31" name="Google Shape;33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0503" y="3038123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32" name="Google Shape;3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6946" y="3511617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333" name="Google Shape;333;p32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285343" y="3819342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C:\Users\LK\Documents\yCamp2015\Presentation\etc\dog-small.png" id="334" name="Google Shape;334;p32"/>
          <p:cNvPicPr preferRelativeResize="0"/>
          <p:nvPr/>
        </p:nvPicPr>
        <p:blipFill rotWithShape="1">
          <a:blip r:embed="rId3">
            <a:alphaModFix/>
          </a:blip>
          <a:srcRect b="10996" l="0" r="0" t="0"/>
          <a:stretch/>
        </p:blipFill>
        <p:spPr>
          <a:xfrm>
            <a:off x="1515287" y="3215454"/>
            <a:ext cx="2121989" cy="185439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35" name="Google Shape;3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7234" y="3105376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36" name="Google Shape;336;p32"/>
          <p:cNvSpPr/>
          <p:nvPr/>
        </p:nvSpPr>
        <p:spPr>
          <a:xfrm>
            <a:off x="9845662" y="36037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9388462" y="32608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7928121" y="4691753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32"/>
          <p:cNvSpPr/>
          <p:nvPr/>
        </p:nvSpPr>
        <p:spPr>
          <a:xfrm>
            <a:off x="8156562" y="41625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32"/>
          <p:cNvSpPr/>
          <p:nvPr/>
        </p:nvSpPr>
        <p:spPr>
          <a:xfrm>
            <a:off x="8702662" y="49372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p32"/>
          <p:cNvSpPr/>
          <p:nvPr/>
        </p:nvSpPr>
        <p:spPr>
          <a:xfrm>
            <a:off x="9655162" y="41371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2" name="Google Shape;342;p32"/>
          <p:cNvSpPr/>
          <p:nvPr/>
        </p:nvSpPr>
        <p:spPr>
          <a:xfrm>
            <a:off x="10340962" y="40863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Google Shape;343;p32"/>
          <p:cNvSpPr/>
          <p:nvPr/>
        </p:nvSpPr>
        <p:spPr>
          <a:xfrm>
            <a:off x="10328262" y="34513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9718662" y="2994111"/>
            <a:ext cx="278700" cy="278700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8499462" y="430186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9185262" y="47721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32"/>
          <p:cNvSpPr/>
          <p:nvPr/>
        </p:nvSpPr>
        <p:spPr>
          <a:xfrm>
            <a:off x="8321662" y="4695911"/>
            <a:ext cx="278700" cy="278700"/>
          </a:xfrm>
          <a:prstGeom prst="ellipse">
            <a:avLst/>
          </a:prstGeom>
          <a:solidFill>
            <a:srgbClr val="780C4F"/>
          </a:solidFill>
          <a:ln cap="flat" cmpd="sng" w="28575">
            <a:solidFill>
              <a:srgbClr val="F38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7675776" y="1631563"/>
            <a:ext cx="2967479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Эмбеддинги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+ Кластеризация</a:t>
            </a:r>
            <a:endParaRPr sz="2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